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6"/>
  </p:notesMasterIdLst>
  <p:handoutMasterIdLst>
    <p:handoutMasterId r:id="rId17"/>
  </p:handoutMasterIdLst>
  <p:sldIdLst>
    <p:sldId id="289" r:id="rId5"/>
    <p:sldId id="288" r:id="rId6"/>
    <p:sldId id="290" r:id="rId7"/>
    <p:sldId id="293" r:id="rId8"/>
    <p:sldId id="291" r:id="rId9"/>
    <p:sldId id="294" r:id="rId10"/>
    <p:sldId id="296" r:id="rId11"/>
    <p:sldId id="295" r:id="rId12"/>
    <p:sldId id="298" r:id="rId13"/>
    <p:sldId id="297"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372" autoAdjust="0"/>
  </p:normalViewPr>
  <p:slideViewPr>
    <p:cSldViewPr snapToGrid="0">
      <p:cViewPr varScale="1">
        <p:scale>
          <a:sx n="95" d="100"/>
          <a:sy n="95" d="100"/>
        </p:scale>
        <p:origin x="1194"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23-Apr-25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22-Apr-25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our esteemed Taco-Tel Executives</a:t>
            </a:r>
            <a:r>
              <a:rPr lang="en-US" sz="1800" dirty="0">
                <a:effectLst/>
                <a:latin typeface="Aptos" panose="020B0004020202020204" pitchFamily="34" charset="0"/>
                <a:ea typeface="Aptos" panose="020B0004020202020204" pitchFamily="34" charset="0"/>
                <a:cs typeface="Times New Roman" panose="02020603050405020304" pitchFamily="18" charset="0"/>
              </a:rPr>
              <a:t>, Compliance Officer, Chief Financial Officer,</a:t>
            </a:r>
            <a:r>
              <a:rPr lang="en-US" dirty="0"/>
              <a:t> Customer Experience Lead, </a:t>
            </a:r>
            <a:r>
              <a:rPr lang="en-US" sz="1800" dirty="0">
                <a:effectLst/>
                <a:latin typeface="Aptos" panose="020B0004020202020204" pitchFamily="34" charset="0"/>
                <a:ea typeface="Aptos" panose="020B0004020202020204" pitchFamily="34" charset="0"/>
                <a:cs typeface="Times New Roman" panose="02020603050405020304" pitchFamily="18" charset="0"/>
              </a:rPr>
              <a:t>Marketing/Retention Strategy Lead,</a:t>
            </a:r>
            <a:r>
              <a:rPr lang="en-US" dirty="0"/>
              <a:t> and other stakeholders here present today. My name is Voke Harrison Edafejimue, and Today we will be exploring our data-driven business analysis project called Shield360. This project is aimed at helping Taco-Tel reduce subscriber churn and protect its long-term relevance and profitability. </a:t>
            </a:r>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95FC-F4B8-C688-55A9-1FBFB04E5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A0B920-605F-F5EF-A369-594ABE921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4D238-3B0D-3FF7-DF10-FF9FBE9F941B}"/>
              </a:ext>
            </a:extLst>
          </p:cNvPr>
          <p:cNvSpPr>
            <a:spLocks noGrp="1"/>
          </p:cNvSpPr>
          <p:nvPr>
            <p:ph type="body" idx="1"/>
          </p:nvPr>
        </p:nvSpPr>
        <p:spPr/>
        <p:txBody>
          <a:bodyPr/>
          <a:lstStyle/>
          <a:p>
            <a:pPr>
              <a:lnSpc>
                <a:spcPct val="100000"/>
              </a:lnSpc>
            </a:pPr>
            <a:r>
              <a:rPr lang="en-US" b="0" dirty="0"/>
              <a:t>In summary, Taco-Tel has a problem, and that is consistently increasing customer churn rates, which puts the business under pressure. To fix this, we need to rely on the customers’ historical data. Also, to ensure that this data is beneficial to the business, it must be of high quality and consistent, because data quality is the foundation for any reliable machine learning model. We chose various models, tested them, and picked one - the GBDT with the highest accuracy scores. Its confusion matrix gives a strong precision with fewer false positives. This solution prevents significant income loss, improves CLTV, saves cost, provides a competitive advantage, retains market share, and aids data-driven decision-making.  With these few points of mine, I hope I have been able to convince you of the business value inherent in the implementation of this solution.</a:t>
            </a:r>
          </a:p>
        </p:txBody>
      </p:sp>
      <p:sp>
        <p:nvSpPr>
          <p:cNvPr id="4" name="Slide Number Placeholder 3">
            <a:extLst>
              <a:ext uri="{FF2B5EF4-FFF2-40B4-BE49-F238E27FC236}">
                <a16:creationId xmlns:a16="http://schemas.microsoft.com/office/drawing/2014/main" id="{9728D729-3F04-CAA2-A22B-80FE8047958C}"/>
              </a:ext>
            </a:extLst>
          </p:cNvPr>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3709166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my references. Thank you.</a:t>
            </a:r>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Taco-Tel has been a profitable telecommunications service provider, however, in the past few quarters, we have experienced an increasing trend in subscriber churn, meaning our subscribers are leaving for competitors. This attrition impacts our profitability and acquiring new customers is becoming increasingly costly.  </a:t>
            </a:r>
            <a:r>
              <a:rPr lang="en-US" dirty="0" err="1"/>
              <a:t>Infact</a:t>
            </a:r>
            <a:r>
              <a:rPr lang="en-US" dirty="0"/>
              <a:t>, studies have shown acquiring a new subscriber is 5 to 8 times more expensive than retaining existing ones, as existing subscribers are more likely to patronize the business over and over again over a long time. </a:t>
            </a:r>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D904D-1BCA-4B79-211A-3D87F6C71F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4F5FE-A04A-DDC2-6D50-AFF027E5F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D4F54-1322-2F66-A1F8-CF389A16810B}"/>
              </a:ext>
            </a:extLst>
          </p:cNvPr>
          <p:cNvSpPr>
            <a:spLocks noGrp="1"/>
          </p:cNvSpPr>
          <p:nvPr>
            <p:ph type="body" idx="1"/>
          </p:nvPr>
        </p:nvSpPr>
        <p:spPr/>
        <p:txBody>
          <a:bodyPr/>
          <a:lstStyle/>
          <a:p>
            <a:r>
              <a:rPr lang="en-US" dirty="0"/>
              <a:t>Although our company has consistently generated revenue, a deep dive using data analytics reveals that there are patterns tied to tenure, service type, contract length, and customer demographics that contribute to the increasing churn trend and ultimately lead to revenue loss. Identifying these churn factors can help us reduce these losses and improve long-term profitability.  Our chosen model, GBDT, can predict which subscribers are likely to churn, and from the graph on the screen, it shows that subscribers who churn represent about $426,000 in revenue lost. On the other hand, if these same customers are retained, we will earn approximately $1,348,000 in total revenue. Shockingly, this represents about 24% of our revenue that is at risk due to this problem. However, if we invest in proactive measures such as loyalty programs, customized ads, and targeted special offers using the outputs of this solution, we will retain and grow our profits. Imagine even reducing the churn rate by just 10%, we retain approximately $42,600. This loss is not just about a depleting subscriber base, it is about income leakage that directly impacts Taco-Tel’s sustainability.</a:t>
            </a:r>
          </a:p>
        </p:txBody>
      </p:sp>
      <p:sp>
        <p:nvSpPr>
          <p:cNvPr id="4" name="Slide Number Placeholder 3">
            <a:extLst>
              <a:ext uri="{FF2B5EF4-FFF2-40B4-BE49-F238E27FC236}">
                <a16:creationId xmlns:a16="http://schemas.microsoft.com/office/drawing/2014/main" id="{E7EC36B2-5D33-9740-48EF-295F94C620E4}"/>
              </a:ext>
            </a:extLst>
          </p:cNvPr>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208538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CA84A-E5E6-EFF1-D0A1-B1F74CD30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C4CC4C-4D0D-2F9D-C672-6560605BA0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FDB93-53CD-8DAF-260F-06466C9276E0}"/>
              </a:ext>
            </a:extLst>
          </p:cNvPr>
          <p:cNvSpPr>
            <a:spLocks noGrp="1"/>
          </p:cNvSpPr>
          <p:nvPr>
            <p:ph type="body" idx="1"/>
          </p:nvPr>
        </p:nvSpPr>
        <p:spPr/>
        <p:txBody>
          <a:bodyPr/>
          <a:lstStyle/>
          <a:p>
            <a:r>
              <a:rPr lang="en-US" dirty="0"/>
              <a:t>To help us make sense of the current churn state, we need reliable data to drive this project. Therefore, in this phase, data was sourced from 6 interrelated datasets from within the company, with each dataset adding a unique and relevant perspective. First, these datasets were merged into a comprehensive view and then cleaned. We handled duplicates, null values, and encoded the data to make the data prediction model-ready. To ensure that our predictions are reliable and actionable, the data must be of high quality and consistent.</a:t>
            </a:r>
          </a:p>
        </p:txBody>
      </p:sp>
      <p:sp>
        <p:nvSpPr>
          <p:cNvPr id="4" name="Slide Number Placeholder 3">
            <a:extLst>
              <a:ext uri="{FF2B5EF4-FFF2-40B4-BE49-F238E27FC236}">
                <a16:creationId xmlns:a16="http://schemas.microsoft.com/office/drawing/2014/main" id="{2D158848-DC7A-8AE8-1600-82B406D553AF}"/>
              </a:ext>
            </a:extLst>
          </p:cNvPr>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96452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E3D20-BCF8-42AC-1011-B0CCD4C54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6412B-7E7D-FCCF-D498-42D93867A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46409-1A68-9FB2-ECA5-E8ACF0FD4F7B}"/>
              </a:ext>
            </a:extLst>
          </p:cNvPr>
          <p:cNvSpPr>
            <a:spLocks noGrp="1"/>
          </p:cNvSpPr>
          <p:nvPr>
            <p:ph type="body" idx="1"/>
          </p:nvPr>
        </p:nvSpPr>
        <p:spPr/>
        <p:txBody>
          <a:bodyPr/>
          <a:lstStyle/>
          <a:p>
            <a:r>
              <a:rPr lang="en-US" dirty="0"/>
              <a:t>With this consolidated view, we selected, trained, and tested 5 machine learning techniques – Logistic Regression, Decision Trees, Random Forests, a Neural Network, and Gradient Boosted Decision Trees. On this slide is displayed the various performance scores for each model. The Gradient Boosted Decision Tree model emerged as the best technique with a Test score of 93%, meaning the model can reliably predict subscriber churn.</a:t>
            </a:r>
          </a:p>
        </p:txBody>
      </p:sp>
      <p:sp>
        <p:nvSpPr>
          <p:cNvPr id="4" name="Slide Number Placeholder 3">
            <a:extLst>
              <a:ext uri="{FF2B5EF4-FFF2-40B4-BE49-F238E27FC236}">
                <a16:creationId xmlns:a16="http://schemas.microsoft.com/office/drawing/2014/main" id="{F4343572-6A1F-D55D-A541-CD8824D313C8}"/>
              </a:ext>
            </a:extLst>
          </p:cNvPr>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392754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C8793-3E55-6FE2-80CB-4D1CC610D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0C91E-5DDB-1BD2-2293-A0A187EB9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9551C-30F9-42C5-67C9-882F4E476BEA}"/>
              </a:ext>
            </a:extLst>
          </p:cNvPr>
          <p:cNvSpPr>
            <a:spLocks noGrp="1"/>
          </p:cNvSpPr>
          <p:nvPr>
            <p:ph type="body" idx="1"/>
          </p:nvPr>
        </p:nvSpPr>
        <p:spPr/>
        <p:txBody>
          <a:bodyPr/>
          <a:lstStyle/>
          <a:p>
            <a:pPr>
              <a:lnSpc>
                <a:spcPct val="100000"/>
              </a:lnSpc>
            </a:pPr>
            <a:r>
              <a:rPr lang="en-US" dirty="0"/>
              <a:t>Let’s discuss the other reason why the Gradient Boosted Decision Tree technique with an accuracy score of 93% was chosen. Its other benefits include its ease of use with tabulated or structured data like our churn data, the model understands non-linear relationships within the data, the chances of overfitting are reduced due to the use of multiple trees, it handles outliers more efficiently, and improves interpretability. The GBDT model uses multiple decision trees, with each new tree learning from the mistakes of previous trees, thereby improving its accuracy with every tree.</a:t>
            </a:r>
          </a:p>
          <a:p>
            <a:endParaRPr lang="en-US" dirty="0"/>
          </a:p>
        </p:txBody>
      </p:sp>
      <p:sp>
        <p:nvSpPr>
          <p:cNvPr id="4" name="Slide Number Placeholder 3">
            <a:extLst>
              <a:ext uri="{FF2B5EF4-FFF2-40B4-BE49-F238E27FC236}">
                <a16:creationId xmlns:a16="http://schemas.microsoft.com/office/drawing/2014/main" id="{8AACCD59-148D-EFFF-F56C-3F0BF0F35897}"/>
              </a:ext>
            </a:extLst>
          </p:cNvPr>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336382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AA030-2EF9-3D9D-AEC1-9496BD0F87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D812B5-2152-8009-8176-33A6D51F2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C05804-F9C9-7716-887A-4D10A8276BD8}"/>
              </a:ext>
            </a:extLst>
          </p:cNvPr>
          <p:cNvSpPr>
            <a:spLocks noGrp="1"/>
          </p:cNvSpPr>
          <p:nvPr>
            <p:ph type="body" idx="1"/>
          </p:nvPr>
        </p:nvSpPr>
        <p:spPr/>
        <p:txBody>
          <a:bodyPr/>
          <a:lstStyle/>
          <a:p>
            <a:pPr>
              <a:lnSpc>
                <a:spcPct val="100000"/>
              </a:lnSpc>
            </a:pPr>
            <a:r>
              <a:rPr lang="en-US" dirty="0"/>
              <a:t>The GBDT model is highly effective, and using the test data, it correctly predicts that 324 subscribers are at high churn risk and 1016 subscribers are non-churners, with a reliable F1 score and recall scores. Also, 50 churned subscribers were not identified. This figure is relatively low compared to the correctly identified churn statuses. </a:t>
            </a:r>
          </a:p>
          <a:p>
            <a:pPr>
              <a:lnSpc>
                <a:spcPct val="100000"/>
              </a:lnSpc>
            </a:pPr>
            <a:r>
              <a:rPr lang="en-US" dirty="0"/>
              <a:t>These results also justify the chosen model to address this business case.</a:t>
            </a:r>
          </a:p>
          <a:p>
            <a:endParaRPr lang="en-US" dirty="0"/>
          </a:p>
        </p:txBody>
      </p:sp>
      <p:sp>
        <p:nvSpPr>
          <p:cNvPr id="4" name="Slide Number Placeholder 3">
            <a:extLst>
              <a:ext uri="{FF2B5EF4-FFF2-40B4-BE49-F238E27FC236}">
                <a16:creationId xmlns:a16="http://schemas.microsoft.com/office/drawing/2014/main" id="{008D602E-BC98-16A9-174D-FCCA2DE3331D}"/>
              </a:ext>
            </a:extLst>
          </p:cNvPr>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382195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0F4A9-88D1-AE1E-D737-ECF29F581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F4600-C1B6-ED3A-A937-DB1A70A19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1B865-E2F7-F0DF-54D8-C95849221DB3}"/>
              </a:ext>
            </a:extLst>
          </p:cNvPr>
          <p:cNvSpPr>
            <a:spLocks noGrp="1"/>
          </p:cNvSpPr>
          <p:nvPr>
            <p:ph type="body" idx="1"/>
          </p:nvPr>
        </p:nvSpPr>
        <p:spPr/>
        <p:txBody>
          <a:bodyPr/>
          <a:lstStyle/>
          <a:p>
            <a:r>
              <a:rPr lang="en-US" dirty="0"/>
              <a:t>This slide considers the business value of our chosen churn solution. First revenue leakage will be checked, as Taco-Tel stands a higher chance of earning more revenue at the end of the reporting cycle. We also get to save cost for gaining new customers which is 5 to 8 times the amount is costs to retain existing subscribers. Accurate predictions will give the company a competitive advantage in the telecommunications industry and maintain its market share. The dashboards and reports generated will help decision makers quickly make agile decisions.</a:t>
            </a:r>
          </a:p>
        </p:txBody>
      </p:sp>
      <p:sp>
        <p:nvSpPr>
          <p:cNvPr id="4" name="Slide Number Placeholder 3">
            <a:extLst>
              <a:ext uri="{FF2B5EF4-FFF2-40B4-BE49-F238E27FC236}">
                <a16:creationId xmlns:a16="http://schemas.microsoft.com/office/drawing/2014/main" id="{A368AE7A-8EA8-AD6F-F563-899E1ACE5A61}"/>
              </a:ext>
            </a:extLst>
          </p:cNvPr>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608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3F437-8086-25BD-3F1F-A632EEEFDA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ECEF1-49DA-826F-AE59-7CFE783AFE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15771-0823-D31F-4DD7-21BC847B82D2}"/>
              </a:ext>
            </a:extLst>
          </p:cNvPr>
          <p:cNvSpPr>
            <a:spLocks noGrp="1"/>
          </p:cNvSpPr>
          <p:nvPr>
            <p:ph type="body" idx="1"/>
          </p:nvPr>
        </p:nvSpPr>
        <p:spPr/>
        <p:txBody>
          <a:bodyPr/>
          <a:lstStyle/>
          <a:p>
            <a:r>
              <a:rPr lang="en-US" dirty="0"/>
              <a:t>Integrating the GBDT model into the existing customer relationship management (CRM) system of the company, with churn notifications and customer segmentation, will enable the company to take immediate steps towards retaining high churn risk subscribers. The key is to act before the customer abandons their subscriptions. Personalized ads make the customer feel seen and catered to. One of the complaints received from subscribers is the time it takes to get issue resolved, employing the services of chatbots can greatly reduce the turnaround time. In addition, continuous improvement is important, therefore, the model and data must be monitored and adjusted when need. Finally, receiving and monitoring customer feedback is vital to the growth of any business, invest in feedback loops for heightened customer experiences.</a:t>
            </a:r>
          </a:p>
        </p:txBody>
      </p:sp>
      <p:sp>
        <p:nvSpPr>
          <p:cNvPr id="4" name="Slide Number Placeholder 3">
            <a:extLst>
              <a:ext uri="{FF2B5EF4-FFF2-40B4-BE49-F238E27FC236}">
                <a16:creationId xmlns:a16="http://schemas.microsoft.com/office/drawing/2014/main" id="{39046ACF-717D-F47A-31DA-49EFED97977E}"/>
              </a:ext>
            </a:extLst>
          </p:cNvPr>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231609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22-Apr-25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22-Apr-25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91" r:id="rId14"/>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forbes.com/councils/forbesbusinesscouncil/2022/12/12/customer-retention-versus-customer-acquisition/" TargetMode="External"/><Relationship Id="rId3" Type="http://schemas.openxmlformats.org/officeDocument/2006/relationships/slideLayout" Target="../slideLayouts/slideLayout14.xml"/><Relationship Id="rId7" Type="http://schemas.openxmlformats.org/officeDocument/2006/relationships/hyperlink" Target="https://medium.com/@ruchi.awasthi63/gradient-boosted-decision-tree-clearly-explained-bd1d8c7d9923"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www.analyticssteps.com/blogs/what-churn-rate-pros-cons-and-examples" TargetMode="External"/><Relationship Id="rId11" Type="http://schemas.openxmlformats.org/officeDocument/2006/relationships/image" Target="../media/image3.png"/><Relationship Id="rId5" Type="http://schemas.openxmlformats.org/officeDocument/2006/relationships/image" Target="../media/image12.jpeg"/><Relationship Id="rId10" Type="http://schemas.openxmlformats.org/officeDocument/2006/relationships/hyperlink" Target="https://www.upshot.ai/blog/customer-churn-prediction" TargetMode="External"/><Relationship Id="rId4" Type="http://schemas.openxmlformats.org/officeDocument/2006/relationships/notesSlide" Target="../notesSlides/notesSlide11.xml"/><Relationship Id="rId9" Type="http://schemas.openxmlformats.org/officeDocument/2006/relationships/hyperlink" Target="https://www.datacamp.com/tutorial/what-is-a-confusion-matrix-in-machine-learnin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72" r="72"/>
          <a:stretch/>
        </p:blipFill>
        <p:spPr/>
      </p:pic>
      <p:pic>
        <p:nvPicPr>
          <p:cNvPr id="5" name="Google Shape;54;p13">
            <a:extLst>
              <a:ext uri="{FF2B5EF4-FFF2-40B4-BE49-F238E27FC236}">
                <a16:creationId xmlns:a16="http://schemas.microsoft.com/office/drawing/2014/main" id="{58F2389C-507D-9D21-85CE-D58A6B0EF528}"/>
              </a:ext>
            </a:extLst>
          </p:cNvPr>
          <p:cNvPicPr preferRelativeResize="0"/>
          <p:nvPr/>
        </p:nvPicPr>
        <p:blipFill rotWithShape="1">
          <a:blip r:embed="rId6">
            <a:alphaModFix/>
          </a:blip>
          <a:srcRect/>
          <a:stretch/>
        </p:blipFill>
        <p:spPr>
          <a:xfrm>
            <a:off x="146147" y="79298"/>
            <a:ext cx="1927097" cy="780781"/>
          </a:xfrm>
          <a:prstGeom prst="rect">
            <a:avLst/>
          </a:prstGeom>
          <a:noFill/>
          <a:ln>
            <a:noFill/>
          </a:ln>
          <a:effectLst/>
        </p:spPr>
      </p:pic>
      <p:sp>
        <p:nvSpPr>
          <p:cNvPr id="6" name="Rectangle 5">
            <a:extLst>
              <a:ext uri="{FF2B5EF4-FFF2-40B4-BE49-F238E27FC236}">
                <a16:creationId xmlns:a16="http://schemas.microsoft.com/office/drawing/2014/main" id="{8F915575-8C69-7A10-B55E-8497BA6D8660}"/>
              </a:ext>
            </a:extLst>
          </p:cNvPr>
          <p:cNvSpPr/>
          <p:nvPr/>
        </p:nvSpPr>
        <p:spPr>
          <a:xfrm>
            <a:off x="907190" y="778598"/>
            <a:ext cx="3703319" cy="5097102"/>
          </a:xfrm>
          <a:prstGeom prst="rect">
            <a:avLst/>
          </a:prstGeom>
          <a:solidFill>
            <a:schemeClr val="tx2">
              <a:lumMod val="7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2D69E0-D59E-7BCA-5C17-F4A7B05B35E7}"/>
              </a:ext>
            </a:extLst>
          </p:cNvPr>
          <p:cNvSpPr/>
          <p:nvPr/>
        </p:nvSpPr>
        <p:spPr>
          <a:xfrm>
            <a:off x="1031881" y="892024"/>
            <a:ext cx="3703319" cy="5097102"/>
          </a:xfrm>
          <a:prstGeom prst="rect">
            <a:avLst/>
          </a:prstGeom>
          <a:solidFill>
            <a:schemeClr val="tx2">
              <a:lumMod val="7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0" name="Title 7">
            <a:extLst>
              <a:ext uri="{FF2B5EF4-FFF2-40B4-BE49-F238E27FC236}">
                <a16:creationId xmlns:a16="http://schemas.microsoft.com/office/drawing/2014/main" id="{05E95882-0F2F-D3E7-A3D5-02E84D87E01C}"/>
              </a:ext>
            </a:extLst>
          </p:cNvPr>
          <p:cNvSpPr txBox="1">
            <a:spLocks/>
          </p:cNvSpPr>
          <p:nvPr/>
        </p:nvSpPr>
        <p:spPr>
          <a:xfrm>
            <a:off x="1031881" y="943139"/>
            <a:ext cx="3578628" cy="1181100"/>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sz="2400" b="1" dirty="0">
                <a:solidFill>
                  <a:schemeClr val="bg1"/>
                </a:solidFill>
                <a:latin typeface="Calibri" panose="020F0502020204030204" pitchFamily="34" charset="0"/>
                <a:ea typeface="Roboto Light"/>
                <a:cs typeface="Calibri" panose="020F0502020204030204" pitchFamily="34" charset="0"/>
              </a:rPr>
              <a:t>BAN6800: </a:t>
            </a:r>
            <a:br>
              <a:rPr lang="en" sz="2400" b="1" dirty="0">
                <a:solidFill>
                  <a:schemeClr val="bg1"/>
                </a:solidFill>
                <a:latin typeface="Calibri" panose="020F0502020204030204" pitchFamily="34" charset="0"/>
                <a:ea typeface="Roboto Light"/>
                <a:cs typeface="Calibri" panose="020F0502020204030204" pitchFamily="34" charset="0"/>
              </a:rPr>
            </a:br>
            <a:r>
              <a:rPr lang="en" sz="2400" b="1" dirty="0">
                <a:solidFill>
                  <a:schemeClr val="bg1"/>
                </a:solidFill>
                <a:latin typeface="Calibri" panose="020F0502020204030204" pitchFamily="34" charset="0"/>
                <a:ea typeface="Roboto Light"/>
                <a:cs typeface="Calibri" panose="020F0502020204030204" pitchFamily="34" charset="0"/>
              </a:rPr>
              <a:t>Business analytics capstone</a:t>
            </a:r>
            <a:endParaRPr lang="en-US" sz="2400" dirty="0">
              <a:solidFill>
                <a:schemeClr val="bg1"/>
              </a:solidFill>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D3DFD3CD-94AC-DFC5-347D-4290E4C93C24}"/>
              </a:ext>
            </a:extLst>
          </p:cNvPr>
          <p:cNvSpPr txBox="1">
            <a:spLocks/>
          </p:cNvSpPr>
          <p:nvPr/>
        </p:nvSpPr>
        <p:spPr>
          <a:xfrm>
            <a:off x="1109695" y="2167770"/>
            <a:ext cx="3217861" cy="2130243"/>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1400" b="0" i="0" dirty="0">
                <a:solidFill>
                  <a:srgbClr val="FFFFFF"/>
                </a:solidFill>
                <a:effectLst/>
                <a:latin typeface="Lato Extended"/>
              </a:rPr>
              <a:t>Milestone 2 Assignment: Business Analytics Model Results Communication</a:t>
            </a:r>
            <a:endParaRPr lang="en-US" sz="1400" b="1"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51FF5552-4F1C-536A-023C-A0EE8DF6FA40}"/>
              </a:ext>
            </a:extLst>
          </p:cNvPr>
          <p:cNvSpPr txBox="1"/>
          <p:nvPr/>
        </p:nvSpPr>
        <p:spPr>
          <a:xfrm>
            <a:off x="1362222" y="4902191"/>
            <a:ext cx="3042635" cy="369332"/>
          </a:xfrm>
          <a:prstGeom prst="rect">
            <a:avLst/>
          </a:prstGeom>
          <a:noFill/>
        </p:spPr>
        <p:txBody>
          <a:bodyPr wrap="square" rtlCol="0">
            <a:spAutoFit/>
          </a:bodyPr>
          <a:lstStyle/>
          <a:p>
            <a:r>
              <a:rPr lang="en-US" b="1" dirty="0">
                <a:solidFill>
                  <a:schemeClr val="bg1"/>
                </a:solidFill>
                <a:latin typeface="Calibri" panose="020F0502020204030204" pitchFamily="34" charset="0"/>
                <a:cs typeface="Calibri" panose="020F0502020204030204" pitchFamily="34" charset="0"/>
              </a:rPr>
              <a:t>VOKE HARRISON EDAFEJIMUE</a:t>
            </a:r>
          </a:p>
        </p:txBody>
      </p:sp>
      <p:sp>
        <p:nvSpPr>
          <p:cNvPr id="13" name="Rectangle 12">
            <a:extLst>
              <a:ext uri="{FF2B5EF4-FFF2-40B4-BE49-F238E27FC236}">
                <a16:creationId xmlns:a16="http://schemas.microsoft.com/office/drawing/2014/main" id="{D0DDAC1D-34F7-30FC-C6F0-478FBAB19BCE}"/>
              </a:ext>
            </a:extLst>
          </p:cNvPr>
          <p:cNvSpPr/>
          <p:nvPr/>
        </p:nvSpPr>
        <p:spPr>
          <a:xfrm>
            <a:off x="1814841" y="5271523"/>
            <a:ext cx="2795668" cy="52788"/>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14" name="TextBox 13">
            <a:extLst>
              <a:ext uri="{FF2B5EF4-FFF2-40B4-BE49-F238E27FC236}">
                <a16:creationId xmlns:a16="http://schemas.microsoft.com/office/drawing/2014/main" id="{0B6F6964-253C-AE30-040A-34CD0054A8C0}"/>
              </a:ext>
            </a:extLst>
          </p:cNvPr>
          <p:cNvSpPr txBox="1"/>
          <p:nvPr/>
        </p:nvSpPr>
        <p:spPr>
          <a:xfrm>
            <a:off x="2680001" y="5324311"/>
            <a:ext cx="1992853" cy="369332"/>
          </a:xfrm>
          <a:prstGeom prst="rect">
            <a:avLst/>
          </a:prstGeom>
          <a:noFill/>
        </p:spPr>
        <p:txBody>
          <a:bodyPr wrap="none" rtlCol="0">
            <a:spAutoFit/>
          </a:bodyPr>
          <a:lstStyle/>
          <a:p>
            <a:r>
              <a:rPr lang="en" b="1" dirty="0">
                <a:solidFill>
                  <a:schemeClr val="bg1"/>
                </a:solidFill>
                <a:latin typeface="Calibri" panose="020F0502020204030204" pitchFamily="34" charset="0"/>
                <a:ea typeface="Roboto Light" panose="02000000000000000000" pitchFamily="2" charset="0"/>
                <a:cs typeface="Calibri" panose="020F0502020204030204" pitchFamily="34" charset="0"/>
              </a:rPr>
              <a:t>Learner ID: 143304</a:t>
            </a:r>
            <a:endParaRPr lang="en" dirty="0">
              <a:solidFill>
                <a:schemeClr val="bg1"/>
              </a:solidFill>
              <a:latin typeface="Calibri" panose="020F0502020204030204" pitchFamily="34" charset="0"/>
              <a:ea typeface="Roboto Light" panose="02000000000000000000" pitchFamily="2" charset="0"/>
              <a:cs typeface="Calibri" panose="020F0502020204030204" pitchFamily="34" charset="0"/>
            </a:endParaRPr>
          </a:p>
        </p:txBody>
      </p:sp>
      <p:sp>
        <p:nvSpPr>
          <p:cNvPr id="15" name="TextBox 14">
            <a:extLst>
              <a:ext uri="{FF2B5EF4-FFF2-40B4-BE49-F238E27FC236}">
                <a16:creationId xmlns:a16="http://schemas.microsoft.com/office/drawing/2014/main" id="{495FD79C-392A-5134-9131-29F0DC38DD37}"/>
              </a:ext>
            </a:extLst>
          </p:cNvPr>
          <p:cNvSpPr txBox="1"/>
          <p:nvPr/>
        </p:nvSpPr>
        <p:spPr>
          <a:xfrm>
            <a:off x="6631912" y="4185537"/>
            <a:ext cx="5426110" cy="109260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dirty="0">
                <a:solidFill>
                  <a:schemeClr val="bg1"/>
                </a:solidFill>
              </a:rPr>
              <a:t>Taco-Tel’s Shield360 Project</a:t>
            </a:r>
          </a:p>
          <a:p>
            <a:pPr algn="ctr"/>
            <a:r>
              <a:rPr lang="en-US" sz="1400" b="1" i="1" dirty="0">
                <a:solidFill>
                  <a:schemeClr val="bg1"/>
                </a:solidFill>
              </a:rPr>
              <a:t>Leveraging data  and Machine Learning (GBDT) for  Subscriber Retention</a:t>
            </a:r>
          </a:p>
          <a:p>
            <a:pPr algn="ctr"/>
            <a:endParaRPr lang="en-US" sz="1500" b="1" i="1" dirty="0">
              <a:solidFill>
                <a:schemeClr val="bg1"/>
              </a:solidFill>
            </a:endParaRPr>
          </a:p>
        </p:txBody>
      </p:sp>
      <p:sp>
        <p:nvSpPr>
          <p:cNvPr id="16" name="TextBox 15">
            <a:extLst>
              <a:ext uri="{FF2B5EF4-FFF2-40B4-BE49-F238E27FC236}">
                <a16:creationId xmlns:a16="http://schemas.microsoft.com/office/drawing/2014/main" id="{35F9D34F-B857-E603-13B1-41D4F8E33257}"/>
              </a:ext>
            </a:extLst>
          </p:cNvPr>
          <p:cNvSpPr txBox="1"/>
          <p:nvPr/>
        </p:nvSpPr>
        <p:spPr>
          <a:xfrm>
            <a:off x="1031881" y="6039289"/>
            <a:ext cx="4776066" cy="246221"/>
          </a:xfrm>
          <a:prstGeom prst="rect">
            <a:avLst/>
          </a:prstGeom>
          <a:noFill/>
        </p:spPr>
        <p:txBody>
          <a:bodyPr wrap="square" rtlCol="0">
            <a:spAutoFit/>
          </a:bodyPr>
          <a:lstStyle/>
          <a:p>
            <a:r>
              <a:rPr lang="en-US" sz="1000" b="1" dirty="0"/>
              <a:t>Presented by: Voke H. Edafejimue  |  Date: April 21, 2025</a:t>
            </a:r>
          </a:p>
        </p:txBody>
      </p:sp>
      <p:pic>
        <p:nvPicPr>
          <p:cNvPr id="3" name="Front Page">
            <a:hlinkClick r:id="" action="ppaction://media"/>
            <a:extLst>
              <a:ext uri="{FF2B5EF4-FFF2-40B4-BE49-F238E27FC236}">
                <a16:creationId xmlns:a16="http://schemas.microsoft.com/office/drawing/2014/main" id="{1E26DCBA-DB55-5A52-38CB-1F82538E69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80010" y="282424"/>
            <a:ext cx="609600" cy="609600"/>
          </a:xfrm>
          <a:prstGeom prst="rect">
            <a:avLst/>
          </a:prstGeom>
        </p:spPr>
      </p:pic>
    </p:spTree>
    <p:extLst>
      <p:ext uri="{BB962C8B-B14F-4D97-AF65-F5344CB8AC3E}">
        <p14:creationId xmlns:p14="http://schemas.microsoft.com/office/powerpoint/2010/main" val="3078994387"/>
      </p:ext>
    </p:extLst>
  </p:cSld>
  <p:clrMapOvr>
    <a:masterClrMapping/>
  </p:clrMapOvr>
  <p:transition spd="slow" advTm="27824">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4E790E-D557-89D3-7723-B373709D63FC}"/>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CD62A1B0-26BA-AEF2-85E5-EE2F7F99CA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7316E3-7FC1-3540-A307-B341D950A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B9BC1AE-530E-B134-DC98-AD4D6494B5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2546B0-D385-8F14-1327-273257DB60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50ECBB-2DB3-7F48-16BA-5CB16F3E8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602F2B-8FF0-5D07-2F5F-38BC0FB1B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014F095-6314-8B01-9617-DC1B503506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715E874A-4E3C-CADF-EE49-AEB6B9E94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CCE09-B4E0-D40E-1D4F-B31225210575}"/>
              </a:ext>
            </a:extLst>
          </p:cNvPr>
          <p:cNvSpPr>
            <a:spLocks noGrp="1"/>
          </p:cNvSpPr>
          <p:nvPr>
            <p:ph type="title"/>
          </p:nvPr>
        </p:nvSpPr>
        <p:spPr>
          <a:xfrm>
            <a:off x="6080123" y="158768"/>
            <a:ext cx="3464939" cy="1382233"/>
          </a:xfrm>
        </p:spPr>
        <p:txBody>
          <a:bodyPr vert="horz" lIns="91440" tIns="45720" rIns="91440" bIns="45720" rtlCol="0" anchor="ctr">
            <a:normAutofit/>
          </a:bodyPr>
          <a:lstStyle/>
          <a:p>
            <a:r>
              <a:rPr lang="en-US" b="1" dirty="0"/>
              <a:t>Summary</a:t>
            </a:r>
          </a:p>
        </p:txBody>
      </p:sp>
      <p:pic>
        <p:nvPicPr>
          <p:cNvPr id="25" name="Picture Placeholder 6" descr="A city skyline">
            <a:extLst>
              <a:ext uri="{FF2B5EF4-FFF2-40B4-BE49-F238E27FC236}">
                <a16:creationId xmlns:a16="http://schemas.microsoft.com/office/drawing/2014/main" id="{B3FADF3E-36FC-F340-80B3-5746AF02C605}"/>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t="46709" r="1" b="1"/>
          <a:stretch/>
        </p:blipFill>
        <p:spPr>
          <a:xfrm>
            <a:off x="21" y="-7444"/>
            <a:ext cx="5054300"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D167462E-F985-ADC1-DB76-0973FC929734}"/>
              </a:ext>
            </a:extLst>
          </p:cNvPr>
          <p:cNvSpPr>
            <a:spLocks noGrp="1"/>
          </p:cNvSpPr>
          <p:nvPr>
            <p:ph idx="1"/>
          </p:nvPr>
        </p:nvSpPr>
        <p:spPr>
          <a:xfrm>
            <a:off x="4919818" y="1415455"/>
            <a:ext cx="6450713" cy="4744752"/>
          </a:xfrm>
        </p:spPr>
        <p:txBody>
          <a:bodyPr vert="horz" lIns="91440" tIns="45720" rIns="91440" bIns="45720" rtlCol="0">
            <a:normAutofit/>
          </a:bodyPr>
          <a:lstStyle/>
          <a:p>
            <a:pPr>
              <a:lnSpc>
                <a:spcPct val="100000"/>
              </a:lnSpc>
            </a:pPr>
            <a:r>
              <a:rPr lang="en-US" b="1" dirty="0"/>
              <a:t>Business Problem</a:t>
            </a:r>
            <a:r>
              <a:rPr lang="en-US" dirty="0"/>
              <a:t>: Taco-Tel’s revenue generation is under pressure due to rising customer churn.</a:t>
            </a:r>
          </a:p>
          <a:p>
            <a:pPr>
              <a:lnSpc>
                <a:spcPct val="100000"/>
              </a:lnSpc>
            </a:pPr>
            <a:r>
              <a:rPr lang="en-US" b="1" dirty="0"/>
              <a:t>Data Preparation</a:t>
            </a:r>
            <a:r>
              <a:rPr lang="en-US" dirty="0"/>
              <a:t>: Data quality is the foundation for any reliable machine learning model.</a:t>
            </a:r>
          </a:p>
          <a:p>
            <a:pPr>
              <a:lnSpc>
                <a:spcPct val="100000"/>
              </a:lnSpc>
            </a:pPr>
            <a:r>
              <a:rPr lang="en-US" b="1" dirty="0"/>
              <a:t>Solution</a:t>
            </a:r>
            <a:r>
              <a:rPr lang="en-US" dirty="0"/>
              <a:t>: Developed, trained, and tested five machine learning techniques to predict subscriber churn - </a:t>
            </a:r>
            <a:r>
              <a:rPr lang="en-US" b="1" dirty="0"/>
              <a:t>GBDT</a:t>
            </a:r>
            <a:r>
              <a:rPr lang="en-US" dirty="0"/>
              <a:t> was chosen because it is the most accurate.</a:t>
            </a:r>
          </a:p>
          <a:p>
            <a:pPr>
              <a:lnSpc>
                <a:spcPct val="100000"/>
              </a:lnSpc>
            </a:pPr>
            <a:r>
              <a:rPr lang="en-US" b="1" dirty="0"/>
              <a:t>Test Results</a:t>
            </a:r>
            <a:r>
              <a:rPr lang="en-US" dirty="0"/>
              <a:t>: Test F1 score – 93.5%, Recall – 92.4%, Confusion Matrix - Strong precision and fewer false positives.</a:t>
            </a:r>
          </a:p>
          <a:p>
            <a:pPr>
              <a:lnSpc>
                <a:spcPct val="100000"/>
              </a:lnSpc>
            </a:pPr>
            <a:r>
              <a:rPr lang="en-US" b="1" dirty="0"/>
              <a:t>Business Value</a:t>
            </a:r>
            <a:r>
              <a:rPr lang="en-US" dirty="0"/>
              <a:t>: This solution prevents significant income loss, improves CLTV, saves cost, provides a competitive advantage, retains market share, and aids data-driven decision-making.  </a:t>
            </a:r>
          </a:p>
        </p:txBody>
      </p:sp>
      <p:cxnSp>
        <p:nvCxnSpPr>
          <p:cNvPr id="46" name="Straight Connector 45">
            <a:extLst>
              <a:ext uri="{FF2B5EF4-FFF2-40B4-BE49-F238E27FC236}">
                <a16:creationId xmlns:a16="http://schemas.microsoft.com/office/drawing/2014/main" id="{E0D18921-EFC2-31E5-6230-5ABE348FAD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Summary">
            <a:hlinkClick r:id="" action="ppaction://media"/>
            <a:extLst>
              <a:ext uri="{FF2B5EF4-FFF2-40B4-BE49-F238E27FC236}">
                <a16:creationId xmlns:a16="http://schemas.microsoft.com/office/drawing/2014/main" id="{D026092D-284A-1179-B0F5-0107AB546B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36301" y="445207"/>
            <a:ext cx="609600" cy="609600"/>
          </a:xfrm>
          <a:prstGeom prst="rect">
            <a:avLst/>
          </a:prstGeom>
        </p:spPr>
      </p:pic>
    </p:spTree>
    <p:extLst>
      <p:ext uri="{BB962C8B-B14F-4D97-AF65-F5344CB8AC3E}">
        <p14:creationId xmlns:p14="http://schemas.microsoft.com/office/powerpoint/2010/main" val="1679252507"/>
      </p:ext>
    </p:extLst>
  </p:cSld>
  <p:clrMapOvr>
    <a:masterClrMapping/>
  </p:clrMapOvr>
  <p:transition spd="slow" advTm="9971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20" r="20"/>
          <a:stretch/>
        </p:blipFill>
        <p:spPr>
          <a:xfrm>
            <a:off x="3810" y="0"/>
            <a:ext cx="5804137" cy="6858000"/>
          </a:xfrm>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00484" y="3989197"/>
            <a:ext cx="3727938" cy="1012722"/>
          </a:xfrm>
          <a:noFill/>
        </p:spPr>
        <p:txBody>
          <a:bodyPr anchor="b"/>
          <a:lstStyle/>
          <a:p>
            <a:r>
              <a:rPr lang="en-US" b="1"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4632290" y="1336431"/>
            <a:ext cx="6511331" cy="4800056"/>
          </a:xfrm>
          <a:noFill/>
        </p:spPr>
        <p:txBody>
          <a:bodyPr anchor="t">
            <a:normAutofit fontScale="92500" lnSpcReduction="10000"/>
          </a:bodyPr>
          <a:lstStyle/>
          <a:p>
            <a:pPr marL="285750" indent="-285750">
              <a:buFont typeface="Arial" panose="020B0604020202020204" pitchFamily="34" charset="0"/>
              <a:buChar char="•"/>
            </a:pPr>
            <a:r>
              <a:rPr lang="en-US" dirty="0"/>
              <a:t>Harina Rastogi. April 28, 2022. What is Churn Rate? Pros, Cons and Examples. Analytics Steps. </a:t>
            </a:r>
            <a:r>
              <a:rPr lang="en-US" dirty="0">
                <a:hlinkClick r:id="rId6"/>
              </a:rPr>
              <a:t>https://www.analyticssteps.com/blogs/what-churn-rate-pros-cons-and-examples</a:t>
            </a:r>
            <a:endParaRPr lang="en-US" dirty="0"/>
          </a:p>
          <a:p>
            <a:pPr marL="285750" indent="-285750">
              <a:buFont typeface="Arial" panose="020B0604020202020204" pitchFamily="34" charset="0"/>
              <a:buChar char="•"/>
            </a:pPr>
            <a:r>
              <a:rPr lang="en-US" dirty="0"/>
              <a:t>Ruchi. December 21, 2023. Gradient Boosted Decision Tree — Clearly Explained. Medium. </a:t>
            </a:r>
            <a:r>
              <a:rPr lang="en-US" dirty="0">
                <a:hlinkClick r:id="rId7"/>
              </a:rPr>
              <a:t>https://medium.com/@ruchi.awasthi63/gradient-boosted-decision-tree-clearly-explained-bd1d8c7d9923</a:t>
            </a:r>
            <a:endParaRPr lang="en-US" dirty="0"/>
          </a:p>
          <a:p>
            <a:pPr marL="285750" indent="-285750">
              <a:buFont typeface="Arial" panose="020B0604020202020204" pitchFamily="34" charset="0"/>
              <a:buChar char="•"/>
            </a:pPr>
            <a:r>
              <a:rPr lang="en-US" dirty="0"/>
              <a:t>Saravana Kumar. December 12, 2022. Customer Retention Versus Customer Acquisition. Forbes. </a:t>
            </a:r>
            <a:r>
              <a:rPr lang="en-US" dirty="0">
                <a:hlinkClick r:id="rId8"/>
              </a:rPr>
              <a:t>https://www.forbes.com/councils/forbesbusinesscouncil/2022/12/12/customer-retention-versus-customer-acquisition/</a:t>
            </a:r>
            <a:endParaRPr lang="en-US" dirty="0"/>
          </a:p>
          <a:p>
            <a:pPr marL="285750" indent="-285750">
              <a:buFont typeface="Arial" panose="020B0604020202020204" pitchFamily="34" charset="0"/>
              <a:buChar char="•"/>
            </a:pPr>
            <a:r>
              <a:rPr lang="en-US" dirty="0"/>
              <a:t>Nisha Arya Ahmed. November 10, 2024. What is A Confusion Matrix in Machine Learning? The Model Evaluation Tool Explained. Data Camp. </a:t>
            </a:r>
            <a:r>
              <a:rPr lang="en-US" dirty="0">
                <a:hlinkClick r:id="rId9"/>
              </a:rPr>
              <a:t>https://www.datacamp.com/tutorial/what-is-a-confusion-matrix-in-machine-learning</a:t>
            </a:r>
            <a:endParaRPr lang="en-US" dirty="0"/>
          </a:p>
          <a:p>
            <a:pPr marL="285750" indent="-285750">
              <a:buFont typeface="Arial" panose="020B0604020202020204" pitchFamily="34" charset="0"/>
              <a:buChar char="•"/>
            </a:pPr>
            <a:r>
              <a:rPr lang="en-US" dirty="0" err="1"/>
              <a:t>Architaa</a:t>
            </a:r>
            <a:r>
              <a:rPr lang="en-US" dirty="0"/>
              <a:t> Pandey. July 25, 2024. Facing High Customer Turnover? Here’s How Customer Churn Prediction Helps. UpShot.AI. </a:t>
            </a:r>
            <a:r>
              <a:rPr lang="en-US" dirty="0">
                <a:hlinkClick r:id="rId10"/>
              </a:rPr>
              <a:t>https://www.upshot.ai/blog/customer-churn-prediction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p:txBody>
      </p:sp>
      <p:sp>
        <p:nvSpPr>
          <p:cNvPr id="4" name="Title 1">
            <a:extLst>
              <a:ext uri="{FF2B5EF4-FFF2-40B4-BE49-F238E27FC236}">
                <a16:creationId xmlns:a16="http://schemas.microsoft.com/office/drawing/2014/main" id="{239CB3FB-5C9E-35B0-B63E-FD675AAA51BE}"/>
              </a:ext>
            </a:extLst>
          </p:cNvPr>
          <p:cNvSpPr txBox="1">
            <a:spLocks/>
          </p:cNvSpPr>
          <p:nvPr/>
        </p:nvSpPr>
        <p:spPr>
          <a:xfrm>
            <a:off x="5699090" y="238299"/>
            <a:ext cx="4902843" cy="1012722"/>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b="1" dirty="0"/>
              <a:t>references</a:t>
            </a:r>
          </a:p>
        </p:txBody>
      </p:sp>
      <p:pic>
        <p:nvPicPr>
          <p:cNvPr id="5" name="References">
            <a:hlinkClick r:id="" action="ppaction://media"/>
            <a:extLst>
              <a:ext uri="{FF2B5EF4-FFF2-40B4-BE49-F238E27FC236}">
                <a16:creationId xmlns:a16="http://schemas.microsoft.com/office/drawing/2014/main" id="{7462B0BC-413B-E470-DD9B-514DB639D91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714893" y="416713"/>
            <a:ext cx="609600" cy="609600"/>
          </a:xfrm>
          <a:prstGeom prst="rect">
            <a:avLst/>
          </a:prstGeom>
        </p:spPr>
      </p:pic>
    </p:spTree>
    <p:extLst>
      <p:ext uri="{BB962C8B-B14F-4D97-AF65-F5344CB8AC3E}">
        <p14:creationId xmlns:p14="http://schemas.microsoft.com/office/powerpoint/2010/main" val="1210802199"/>
      </p:ext>
    </p:extLst>
  </p:cSld>
  <p:clrMapOvr>
    <a:masterClrMapping/>
  </p:clrMapOvr>
  <p:transition spd="slow" advTm="58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0" name="Rectangle 89">
            <a:extLst>
              <a:ext uri="{FF2B5EF4-FFF2-40B4-BE49-F238E27FC236}">
                <a16:creationId xmlns:a16="http://schemas.microsoft.com/office/drawing/2014/main" id="{1CE0A68D-88A7-4AA0-B740-A374D1967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6CE95B6-9C61-41CB-A29A-ED40DD1DB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58DCAE7-54A9-4BDA-9752-2E2687F683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84F9D35-2BE1-4211-81FC-9100E293DB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79F63DF-4B8C-47C6-B6D0-A13107FC48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1299548"/>
            <a:ext cx="2013044" cy="69556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319D42A-171C-495E-8E3B-F070C0382D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71840A4-5C45-4A89-9D6B-504E1F903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143000" y="553118"/>
            <a:ext cx="9906000" cy="1102962"/>
          </a:xfrm>
        </p:spPr>
        <p:txBody>
          <a:bodyPr vert="horz" lIns="91440" tIns="45720" rIns="91440" bIns="45720" rtlCol="0" anchor="ctr">
            <a:normAutofit/>
          </a:bodyPr>
          <a:lstStyle/>
          <a:p>
            <a:r>
              <a:rPr lang="en-US" b="1" dirty="0"/>
              <a:t>INTRODUCTION</a:t>
            </a:r>
          </a:p>
        </p:txBody>
      </p:sp>
      <p:cxnSp>
        <p:nvCxnSpPr>
          <p:cNvPr id="104" name="Straight Connector 103">
            <a:extLst>
              <a:ext uri="{FF2B5EF4-FFF2-40B4-BE49-F238E27FC236}">
                <a16:creationId xmlns:a16="http://schemas.microsoft.com/office/drawing/2014/main" id="{821179C9-24CB-4CCA-8BBB-4A8430AB41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328032" y="2029405"/>
            <a:ext cx="11385850" cy="1790112"/>
          </a:xfrm>
        </p:spPr>
        <p:txBody>
          <a:bodyPr vert="horz" lIns="91440" tIns="45720" rIns="91440" bIns="45720" rtlCol="0" anchor="ctr">
            <a:normAutofit/>
          </a:bodyPr>
          <a:lstStyle/>
          <a:p>
            <a:pPr>
              <a:lnSpc>
                <a:spcPct val="100000"/>
              </a:lnSpc>
            </a:pPr>
            <a:r>
              <a:rPr lang="en-US" sz="1600" dirty="0"/>
              <a:t>Taco-Tel is a profitable telecommunications company with steady growth over the years. However, there has been a spike in subscriber churn rate, significantly impacting the business revenue generation and increasing new subscriber acquisition costs. It’s been proven that retaining existing subscribers is cheaper than gaining new ones (Kumar, 2022), hence, this initiative will help us understand subscriber churn patterns so that we can use technology to reduce such attrition.</a:t>
            </a:r>
          </a:p>
        </p:txBody>
      </p:sp>
      <p:pic>
        <p:nvPicPr>
          <p:cNvPr id="17" name="Picture 16">
            <a:extLst>
              <a:ext uri="{FF2B5EF4-FFF2-40B4-BE49-F238E27FC236}">
                <a16:creationId xmlns:a16="http://schemas.microsoft.com/office/drawing/2014/main" id="{7434C7B8-FF36-F980-2754-D751B2E06A8D}"/>
              </a:ext>
            </a:extLst>
          </p:cNvPr>
          <p:cNvPicPr>
            <a:picLocks noChangeAspect="1"/>
          </p:cNvPicPr>
          <p:nvPr/>
        </p:nvPicPr>
        <p:blipFill>
          <a:blip r:embed="rId5"/>
          <a:stretch>
            <a:fillRect/>
          </a:stretch>
        </p:blipFill>
        <p:spPr>
          <a:xfrm>
            <a:off x="308359" y="3885768"/>
            <a:ext cx="5382606" cy="2591656"/>
          </a:xfrm>
          <a:prstGeom prst="rect">
            <a:avLst/>
          </a:prstGeom>
        </p:spPr>
      </p:pic>
      <p:pic>
        <p:nvPicPr>
          <p:cNvPr id="22" name="Picture 21">
            <a:extLst>
              <a:ext uri="{FF2B5EF4-FFF2-40B4-BE49-F238E27FC236}">
                <a16:creationId xmlns:a16="http://schemas.microsoft.com/office/drawing/2014/main" id="{954CCCC5-624A-B74D-0504-AE70282B4EE5}"/>
              </a:ext>
            </a:extLst>
          </p:cNvPr>
          <p:cNvPicPr>
            <a:picLocks noChangeAspect="1"/>
          </p:cNvPicPr>
          <p:nvPr/>
        </p:nvPicPr>
        <p:blipFill>
          <a:blip r:embed="rId6"/>
          <a:stretch>
            <a:fillRect/>
          </a:stretch>
        </p:blipFill>
        <p:spPr>
          <a:xfrm>
            <a:off x="5803949" y="4278192"/>
            <a:ext cx="5626225" cy="2152824"/>
          </a:xfrm>
          <a:prstGeom prst="rect">
            <a:avLst/>
          </a:prstGeom>
        </p:spPr>
      </p:pic>
      <p:pic>
        <p:nvPicPr>
          <p:cNvPr id="23" name="Introduction">
            <a:hlinkClick r:id="" action="ppaction://media"/>
            <a:extLst>
              <a:ext uri="{FF2B5EF4-FFF2-40B4-BE49-F238E27FC236}">
                <a16:creationId xmlns:a16="http://schemas.microsoft.com/office/drawing/2014/main" id="{8AAAA552-B924-E8F8-34F6-D3E3E53584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744201" y="261204"/>
            <a:ext cx="609600" cy="609600"/>
          </a:xfrm>
          <a:prstGeom prst="rect">
            <a:avLst/>
          </a:prstGeom>
        </p:spPr>
      </p:pic>
    </p:spTree>
    <p:extLst>
      <p:ext uri="{BB962C8B-B14F-4D97-AF65-F5344CB8AC3E}">
        <p14:creationId xmlns:p14="http://schemas.microsoft.com/office/powerpoint/2010/main" val="1038351183"/>
      </p:ext>
    </p:extLst>
  </p:cSld>
  <p:clrMapOvr>
    <a:masterClrMapping/>
  </p:clrMapOvr>
  <p:transition spd="slow" advTm="628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872"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6099B9-ED42-0E75-B5DD-9CC0FF6364A2}"/>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6BEB1-AA8A-1A11-DF9E-0E71CC2A6638}"/>
              </a:ext>
            </a:extLst>
          </p:cNvPr>
          <p:cNvSpPr>
            <a:spLocks noGrp="1"/>
          </p:cNvSpPr>
          <p:nvPr>
            <p:ph type="title"/>
          </p:nvPr>
        </p:nvSpPr>
        <p:spPr>
          <a:xfrm>
            <a:off x="4521435" y="245793"/>
            <a:ext cx="6238688" cy="1382233"/>
          </a:xfrm>
        </p:spPr>
        <p:txBody>
          <a:bodyPr vert="horz" lIns="91440" tIns="45720" rIns="91440" bIns="45720" rtlCol="0" anchor="ctr">
            <a:normAutofit/>
          </a:bodyPr>
          <a:lstStyle/>
          <a:p>
            <a:r>
              <a:rPr lang="en-US" b="1" dirty="0"/>
              <a:t>Business problem</a:t>
            </a:r>
          </a:p>
        </p:txBody>
      </p:sp>
      <p:pic>
        <p:nvPicPr>
          <p:cNvPr id="25" name="Picture Placeholder 6" descr="A city skyline">
            <a:extLst>
              <a:ext uri="{FF2B5EF4-FFF2-40B4-BE49-F238E27FC236}">
                <a16:creationId xmlns:a16="http://schemas.microsoft.com/office/drawing/2014/main" id="{52EF29FC-762F-58B2-497B-4DD8B48E1B07}"/>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t="46709" r="1" b="1"/>
          <a:stretch/>
        </p:blipFill>
        <p:spPr>
          <a:xfrm>
            <a:off x="21" y="-7444"/>
            <a:ext cx="4433584"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DC92DE28-3F04-C501-E631-554FE14AD09F}"/>
              </a:ext>
            </a:extLst>
          </p:cNvPr>
          <p:cNvSpPr>
            <a:spLocks noGrp="1"/>
          </p:cNvSpPr>
          <p:nvPr>
            <p:ph idx="1"/>
          </p:nvPr>
        </p:nvSpPr>
        <p:spPr>
          <a:xfrm>
            <a:off x="4433604" y="1421429"/>
            <a:ext cx="6900346" cy="1227080"/>
          </a:xfrm>
        </p:spPr>
        <p:txBody>
          <a:bodyPr vert="horz" lIns="91440" tIns="45720" rIns="91440" bIns="45720" rtlCol="0">
            <a:normAutofit/>
          </a:bodyPr>
          <a:lstStyle/>
          <a:p>
            <a:pPr>
              <a:lnSpc>
                <a:spcPct val="100000"/>
              </a:lnSpc>
            </a:pPr>
            <a:r>
              <a:rPr lang="en-US" dirty="0"/>
              <a:t>Despite the company’s consistent revenue generation and increased subscriber base, Taco-Tel has experienced a quick rise in subscriber churn, resulting in income leakage, growing subscriber acquisition costs, and diminishing Lifetime value of its customers (Rastogi, 2022). </a:t>
            </a:r>
          </a:p>
        </p:txBody>
      </p:sp>
      <p:cxnSp>
        <p:nvCxnSpPr>
          <p:cNvPr id="46" name="Straight Connector 45">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6F4A55D-EBFB-FBA1-57FD-CA3D073979E0}"/>
              </a:ext>
            </a:extLst>
          </p:cNvPr>
          <p:cNvPicPr>
            <a:picLocks noChangeAspect="1"/>
          </p:cNvPicPr>
          <p:nvPr/>
        </p:nvPicPr>
        <p:blipFill>
          <a:blip r:embed="rId6"/>
          <a:stretch>
            <a:fillRect/>
          </a:stretch>
        </p:blipFill>
        <p:spPr>
          <a:xfrm>
            <a:off x="4001572" y="2667903"/>
            <a:ext cx="7436982" cy="3577394"/>
          </a:xfrm>
          <a:prstGeom prst="rect">
            <a:avLst/>
          </a:prstGeom>
        </p:spPr>
      </p:pic>
      <p:pic>
        <p:nvPicPr>
          <p:cNvPr id="6" name="Business Problem">
            <a:hlinkClick r:id="" action="ppaction://media"/>
            <a:extLst>
              <a:ext uri="{FF2B5EF4-FFF2-40B4-BE49-F238E27FC236}">
                <a16:creationId xmlns:a16="http://schemas.microsoft.com/office/drawing/2014/main" id="{1A69B6B7-748C-8EE7-9BCC-751161FDB6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84037" y="497332"/>
            <a:ext cx="609600" cy="609600"/>
          </a:xfrm>
          <a:prstGeom prst="rect">
            <a:avLst/>
          </a:prstGeom>
        </p:spPr>
      </p:pic>
    </p:spTree>
    <p:extLst>
      <p:ext uri="{BB962C8B-B14F-4D97-AF65-F5344CB8AC3E}">
        <p14:creationId xmlns:p14="http://schemas.microsoft.com/office/powerpoint/2010/main" val="104322459"/>
      </p:ext>
    </p:extLst>
  </p:cSld>
  <p:clrMapOvr>
    <a:masterClrMapping/>
  </p:clrMapOvr>
  <p:transition spd="slow" advTm="11830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3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801D39-0AF2-E39B-9570-4F4A832A7DDF}"/>
            </a:ext>
          </a:extLst>
        </p:cNvPr>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064D2207-AA67-DAD1-D42E-7A07328C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67" name="Rectangle 23">
            <a:extLst>
              <a:ext uri="{FF2B5EF4-FFF2-40B4-BE49-F238E27FC236}">
                <a16:creationId xmlns:a16="http://schemas.microsoft.com/office/drawing/2014/main" id="{D86851D7-955F-085C-8368-D9B65525E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5811"/>
            <a:ext cx="4286053"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1799744D-C4F4-0234-A0F4-6B9AA6574A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197929"/>
            <a:ext cx="4286052" cy="166007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5" name="Picture Placeholder 6" descr="A city skyline">
            <a:extLst>
              <a:ext uri="{FF2B5EF4-FFF2-40B4-BE49-F238E27FC236}">
                <a16:creationId xmlns:a16="http://schemas.microsoft.com/office/drawing/2014/main" id="{EA4E64AE-2777-4B5D-D641-3347941C0179}"/>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t="49080" r="-1" b="2371"/>
          <a:stretch/>
        </p:blipFill>
        <p:spPr>
          <a:xfrm>
            <a:off x="727382" y="2008094"/>
            <a:ext cx="3410985" cy="4301265"/>
          </a:xfrm>
          <a:prstGeom prst="rect">
            <a:avLst/>
          </a:prstGeom>
        </p:spPr>
      </p:pic>
      <p:sp>
        <p:nvSpPr>
          <p:cNvPr id="2" name="Title 1">
            <a:extLst>
              <a:ext uri="{FF2B5EF4-FFF2-40B4-BE49-F238E27FC236}">
                <a16:creationId xmlns:a16="http://schemas.microsoft.com/office/drawing/2014/main" id="{44F59E3F-AD06-4813-BBDB-11279AEAE238}"/>
              </a:ext>
            </a:extLst>
          </p:cNvPr>
          <p:cNvSpPr>
            <a:spLocks noGrp="1"/>
          </p:cNvSpPr>
          <p:nvPr>
            <p:ph type="title"/>
          </p:nvPr>
        </p:nvSpPr>
        <p:spPr>
          <a:xfrm>
            <a:off x="455524" y="548639"/>
            <a:ext cx="4126524" cy="1459454"/>
          </a:xfrm>
        </p:spPr>
        <p:txBody>
          <a:bodyPr vert="horz" lIns="91440" tIns="45720" rIns="91440" bIns="45720" rtlCol="0" anchor="t">
            <a:noAutofit/>
          </a:bodyPr>
          <a:lstStyle/>
          <a:p>
            <a:r>
              <a:rPr lang="en-US" sz="2800" b="1" dirty="0"/>
              <a:t>DATA COLLECTION &amp; PREPROCESSING</a:t>
            </a:r>
          </a:p>
        </p:txBody>
      </p:sp>
      <p:sp>
        <p:nvSpPr>
          <p:cNvPr id="3" name="Content Placeholder 2">
            <a:extLst>
              <a:ext uri="{FF2B5EF4-FFF2-40B4-BE49-F238E27FC236}">
                <a16:creationId xmlns:a16="http://schemas.microsoft.com/office/drawing/2014/main" id="{13E3B40B-67B7-1C5D-A89A-3DB431CFA88E}"/>
              </a:ext>
            </a:extLst>
          </p:cNvPr>
          <p:cNvSpPr>
            <a:spLocks noGrp="1"/>
          </p:cNvSpPr>
          <p:nvPr>
            <p:ph idx="1"/>
          </p:nvPr>
        </p:nvSpPr>
        <p:spPr>
          <a:xfrm>
            <a:off x="4675696" y="548638"/>
            <a:ext cx="7060780" cy="5760721"/>
          </a:xfrm>
        </p:spPr>
        <p:txBody>
          <a:bodyPr vert="horz" lIns="91440" tIns="45720" rIns="91440" bIns="45720" rtlCol="0" anchor="t">
            <a:normAutofit/>
          </a:bodyPr>
          <a:lstStyle/>
          <a:p>
            <a:pPr>
              <a:lnSpc>
                <a:spcPct val="100000"/>
              </a:lnSpc>
            </a:pPr>
            <a:r>
              <a:rPr lang="en-US" dirty="0"/>
              <a:t>To achieve these results, we had to collect data from multiple sources.</a:t>
            </a:r>
          </a:p>
          <a:p>
            <a:pPr>
              <a:lnSpc>
                <a:spcPct val="100000"/>
              </a:lnSpc>
            </a:pPr>
            <a:r>
              <a:rPr lang="en-US" dirty="0"/>
              <a:t>Sources:</a:t>
            </a:r>
          </a:p>
          <a:p>
            <a:pPr marL="285750" indent="-228600">
              <a:lnSpc>
                <a:spcPct val="100000"/>
              </a:lnSpc>
              <a:buFont typeface="Arial" panose="020B0604020202020204" pitchFamily="34" charset="0"/>
              <a:buChar char="•"/>
            </a:pPr>
            <a:r>
              <a:rPr lang="en-US" b="1" dirty="0"/>
              <a:t>Telco_customer_churn.csv</a:t>
            </a:r>
            <a:r>
              <a:rPr lang="en-US" dirty="0"/>
              <a:t> – main churn information.</a:t>
            </a:r>
          </a:p>
          <a:p>
            <a:pPr marL="285750" indent="-228600">
              <a:lnSpc>
                <a:spcPct val="100000"/>
              </a:lnSpc>
              <a:buFont typeface="Arial" panose="020B0604020202020204" pitchFamily="34" charset="0"/>
              <a:buChar char="•"/>
            </a:pPr>
            <a:r>
              <a:rPr lang="en-US" b="1" dirty="0"/>
              <a:t>Telco_customer_churn_demographics.csv</a:t>
            </a:r>
            <a:r>
              <a:rPr lang="en-US" dirty="0"/>
              <a:t> – customer demographics.</a:t>
            </a:r>
          </a:p>
          <a:p>
            <a:pPr marL="285750" indent="-228600">
              <a:lnSpc>
                <a:spcPct val="100000"/>
              </a:lnSpc>
              <a:buFont typeface="Arial" panose="020B0604020202020204" pitchFamily="34" charset="0"/>
              <a:buChar char="•"/>
            </a:pPr>
            <a:r>
              <a:rPr lang="en-US" b="1" dirty="0"/>
              <a:t>Telco_customer_churn_location.csv</a:t>
            </a:r>
            <a:r>
              <a:rPr lang="en-US" dirty="0"/>
              <a:t> – geographic info.</a:t>
            </a:r>
          </a:p>
          <a:p>
            <a:pPr marL="285750" indent="-228600">
              <a:lnSpc>
                <a:spcPct val="100000"/>
              </a:lnSpc>
              <a:buFont typeface="Arial" panose="020B0604020202020204" pitchFamily="34" charset="0"/>
              <a:buChar char="•"/>
            </a:pPr>
            <a:r>
              <a:rPr lang="en-US" b="1" dirty="0"/>
              <a:t>Telco_customer_churn_population.csv</a:t>
            </a:r>
            <a:r>
              <a:rPr lang="en-US" dirty="0"/>
              <a:t> – population details.</a:t>
            </a:r>
          </a:p>
          <a:p>
            <a:pPr marL="285750" indent="-228600">
              <a:lnSpc>
                <a:spcPct val="100000"/>
              </a:lnSpc>
              <a:buFont typeface="Arial" panose="020B0604020202020204" pitchFamily="34" charset="0"/>
              <a:buChar char="•"/>
            </a:pPr>
            <a:r>
              <a:rPr lang="en-US" b="1" dirty="0"/>
              <a:t>Telco_customer_churn_services.csv</a:t>
            </a:r>
            <a:r>
              <a:rPr lang="en-US" dirty="0"/>
              <a:t> – service utilization and billing data.</a:t>
            </a:r>
          </a:p>
          <a:p>
            <a:pPr marL="285750" indent="-228600">
              <a:lnSpc>
                <a:spcPct val="100000"/>
              </a:lnSpc>
              <a:buFont typeface="Arial" panose="020B0604020202020204" pitchFamily="34" charset="0"/>
              <a:buChar char="•"/>
            </a:pPr>
            <a:r>
              <a:rPr lang="en-US" b="1" dirty="0"/>
              <a:t>Telco_customer_churn_status.csv</a:t>
            </a:r>
            <a:r>
              <a:rPr lang="en-US" dirty="0"/>
              <a:t> – subscriber churn status.</a:t>
            </a:r>
          </a:p>
          <a:p>
            <a:pPr>
              <a:lnSpc>
                <a:spcPct val="100000"/>
              </a:lnSpc>
            </a:pPr>
            <a:r>
              <a:rPr lang="en-US" dirty="0"/>
              <a:t>These sources were merged into a comprehensive view of the subscriber database. Afterward, we handled all inconsistencies to ensure data consistency and reliability.</a:t>
            </a:r>
          </a:p>
          <a:p>
            <a:pPr marL="285750" indent="-228600">
              <a:lnSpc>
                <a:spcPct val="100000"/>
              </a:lnSpc>
              <a:buFont typeface="Arial" panose="020B0604020202020204" pitchFamily="34" charset="0"/>
              <a:buChar char="•"/>
            </a:pPr>
            <a:r>
              <a:rPr lang="en-US" dirty="0"/>
              <a:t>Remove duplicate data and missing data, that is, the null values</a:t>
            </a:r>
          </a:p>
          <a:p>
            <a:pPr marL="285750" indent="-228600">
              <a:lnSpc>
                <a:spcPct val="100000"/>
              </a:lnSpc>
              <a:buFont typeface="Arial" panose="020B0604020202020204" pitchFamily="34" charset="0"/>
              <a:buChar char="•"/>
            </a:pPr>
            <a:r>
              <a:rPr lang="en-US" dirty="0"/>
              <a:t>Categorical Data encoding.</a:t>
            </a:r>
          </a:p>
          <a:p>
            <a:pPr marL="285750" indent="-228600">
              <a:lnSpc>
                <a:spcPct val="100000"/>
              </a:lnSpc>
              <a:buFont typeface="Arial" panose="020B0604020202020204" pitchFamily="34" charset="0"/>
              <a:buChar char="•"/>
            </a:pPr>
            <a:r>
              <a:rPr lang="en-US" dirty="0"/>
              <a:t>Numerical Data scaling</a:t>
            </a:r>
          </a:p>
          <a:p>
            <a:pPr marL="285750" indent="-228600">
              <a:lnSpc>
                <a:spcPct val="100000"/>
              </a:lnSpc>
              <a:buFont typeface="Arial" panose="020B0604020202020204" pitchFamily="34" charset="0"/>
              <a:buChar char="•"/>
            </a:pPr>
            <a:endParaRPr lang="en-US" dirty="0"/>
          </a:p>
        </p:txBody>
      </p:sp>
      <p:pic>
        <p:nvPicPr>
          <p:cNvPr id="8" name="Data Collection">
            <a:hlinkClick r:id="" action="ppaction://media"/>
            <a:extLst>
              <a:ext uri="{FF2B5EF4-FFF2-40B4-BE49-F238E27FC236}">
                <a16:creationId xmlns:a16="http://schemas.microsoft.com/office/drawing/2014/main" id="{D965E27C-95F2-ADB3-BDA5-5F1F5C0C53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43682" y="243837"/>
            <a:ext cx="609600" cy="609600"/>
          </a:xfrm>
          <a:prstGeom prst="rect">
            <a:avLst/>
          </a:prstGeom>
        </p:spPr>
      </p:pic>
    </p:spTree>
    <p:extLst>
      <p:ext uri="{BB962C8B-B14F-4D97-AF65-F5344CB8AC3E}">
        <p14:creationId xmlns:p14="http://schemas.microsoft.com/office/powerpoint/2010/main" val="3795091699"/>
      </p:ext>
    </p:extLst>
  </p:cSld>
  <p:clrMapOvr>
    <a:masterClrMapping/>
  </p:clrMapOvr>
  <p:transition spd="slow" advTm="12474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7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ACE24D-CE00-01B8-0595-6B1E5FD10448}"/>
            </a:ext>
          </a:extLst>
        </p:cNvPr>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6" name="Rectangle 85">
            <a:extLst>
              <a:ext uri="{FF2B5EF4-FFF2-40B4-BE49-F238E27FC236}">
                <a16:creationId xmlns:a16="http://schemas.microsoft.com/office/drawing/2014/main" id="{18576E04-BA34-4597-8F97-B162CC6EB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E042673-822C-46F2-A208-165D88D07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66BEB57C-767A-46B2-9BA5-F4F819024B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C3477A7-8AEF-46BF-AC02-D5FC1E680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18B765-6717-4B34-BFEF-724385420E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45F12F5-726F-4271-BC7E-64F830BADF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F5DB7FB-9146-42E5-86F5-98E06A0DC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80E19E-FD08-8FF1-BF5C-B680339C785A}"/>
              </a:ext>
            </a:extLst>
          </p:cNvPr>
          <p:cNvSpPr>
            <a:spLocks noGrp="1"/>
          </p:cNvSpPr>
          <p:nvPr>
            <p:ph type="title"/>
          </p:nvPr>
        </p:nvSpPr>
        <p:spPr>
          <a:xfrm>
            <a:off x="448883" y="756152"/>
            <a:ext cx="11031176" cy="1124849"/>
          </a:xfrm>
        </p:spPr>
        <p:txBody>
          <a:bodyPr vert="horz" lIns="91440" tIns="45720" rIns="91440" bIns="45720" rtlCol="0" anchor="ctr">
            <a:normAutofit/>
          </a:bodyPr>
          <a:lstStyle/>
          <a:p>
            <a:r>
              <a:rPr lang="en-US" sz="3400" b="1" dirty="0"/>
              <a:t>THE SOLUTION: SUBSCRIBER CHURN PREDICTION</a:t>
            </a:r>
          </a:p>
        </p:txBody>
      </p:sp>
      <p:cxnSp>
        <p:nvCxnSpPr>
          <p:cNvPr id="81" name="Straight Connector 80">
            <a:extLst>
              <a:ext uri="{FF2B5EF4-FFF2-40B4-BE49-F238E27FC236}">
                <a16:creationId xmlns:a16="http://schemas.microsoft.com/office/drawing/2014/main" id="{D96FB07B-2FCF-46DD-933B-15CB99718E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E9A04C-C997-C4AF-7FDC-27315E204E95}"/>
              </a:ext>
            </a:extLst>
          </p:cNvPr>
          <p:cNvSpPr>
            <a:spLocks noGrp="1"/>
          </p:cNvSpPr>
          <p:nvPr>
            <p:ph idx="1"/>
          </p:nvPr>
        </p:nvSpPr>
        <p:spPr>
          <a:xfrm>
            <a:off x="307036" y="2130469"/>
            <a:ext cx="7610209" cy="1487685"/>
          </a:xfrm>
        </p:spPr>
        <p:txBody>
          <a:bodyPr vert="horz" lIns="91440" tIns="45720" rIns="91440" bIns="45720" rtlCol="0" anchor="ctr">
            <a:noAutofit/>
          </a:bodyPr>
          <a:lstStyle/>
          <a:p>
            <a:pPr>
              <a:lnSpc>
                <a:spcPct val="100000"/>
              </a:lnSpc>
            </a:pPr>
            <a:r>
              <a:rPr lang="en-US" sz="1600" dirty="0"/>
              <a:t>For this project, we tested 5 machine learning techniques: Logistic Regression, Decision Trees, Random Forests, a Neural Network, and Gradient Boosted Decision Trees (our chosen model), with a Test score of 93%. In addition, an interactive dashboard/report that provides live and actionable insights into churn predictions and the factors responsible for subscriber churn has been deployed. These tools will help Taco-Tel execute targeted interventions to retain high-value subscribers, increase revenue generation, and enhance decision-making.</a:t>
            </a:r>
          </a:p>
        </p:txBody>
      </p:sp>
      <p:pic>
        <p:nvPicPr>
          <p:cNvPr id="5" name="Picture 4">
            <a:extLst>
              <a:ext uri="{FF2B5EF4-FFF2-40B4-BE49-F238E27FC236}">
                <a16:creationId xmlns:a16="http://schemas.microsoft.com/office/drawing/2014/main" id="{89217D8C-F0E1-8112-ED71-0047C3915F9E}"/>
              </a:ext>
            </a:extLst>
          </p:cNvPr>
          <p:cNvPicPr>
            <a:picLocks noChangeAspect="1"/>
          </p:cNvPicPr>
          <p:nvPr/>
        </p:nvPicPr>
        <p:blipFill>
          <a:blip r:embed="rId5"/>
          <a:stretch>
            <a:fillRect/>
          </a:stretch>
        </p:blipFill>
        <p:spPr>
          <a:xfrm>
            <a:off x="572755" y="3786928"/>
            <a:ext cx="11103429" cy="2896374"/>
          </a:xfrm>
          <a:prstGeom prst="rect">
            <a:avLst/>
          </a:prstGeom>
        </p:spPr>
      </p:pic>
      <p:pic>
        <p:nvPicPr>
          <p:cNvPr id="20" name="Picture 19">
            <a:extLst>
              <a:ext uri="{FF2B5EF4-FFF2-40B4-BE49-F238E27FC236}">
                <a16:creationId xmlns:a16="http://schemas.microsoft.com/office/drawing/2014/main" id="{1B6A06C4-67FD-F15F-1635-1CDCBCE42A42}"/>
              </a:ext>
            </a:extLst>
          </p:cNvPr>
          <p:cNvPicPr>
            <a:picLocks noChangeAspect="1"/>
          </p:cNvPicPr>
          <p:nvPr/>
        </p:nvPicPr>
        <p:blipFill>
          <a:blip r:embed="rId6"/>
          <a:stretch>
            <a:fillRect/>
          </a:stretch>
        </p:blipFill>
        <p:spPr>
          <a:xfrm>
            <a:off x="7991300" y="2110476"/>
            <a:ext cx="4074502" cy="1555536"/>
          </a:xfrm>
          <a:prstGeom prst="rect">
            <a:avLst/>
          </a:prstGeom>
        </p:spPr>
      </p:pic>
      <p:pic>
        <p:nvPicPr>
          <p:cNvPr id="8" name="The Solution">
            <a:hlinkClick r:id="" action="ppaction://media"/>
            <a:extLst>
              <a:ext uri="{FF2B5EF4-FFF2-40B4-BE49-F238E27FC236}">
                <a16:creationId xmlns:a16="http://schemas.microsoft.com/office/drawing/2014/main" id="{B8C6D408-5B4D-F69C-F338-1E87D1F8A9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59156" y="342900"/>
            <a:ext cx="609600" cy="609600"/>
          </a:xfrm>
          <a:prstGeom prst="rect">
            <a:avLst/>
          </a:prstGeom>
        </p:spPr>
      </p:pic>
    </p:spTree>
    <p:extLst>
      <p:ext uri="{BB962C8B-B14F-4D97-AF65-F5344CB8AC3E}">
        <p14:creationId xmlns:p14="http://schemas.microsoft.com/office/powerpoint/2010/main" val="2561776778"/>
      </p:ext>
    </p:extLst>
  </p:cSld>
  <p:clrMapOvr>
    <a:masterClrMapping/>
  </p:clrMapOvr>
  <p:transition spd="slow" advTm="8389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89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F94F29-7456-5806-3649-2B2EFD627956}"/>
            </a:ext>
          </a:extLst>
        </p:cNvPr>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40CD3-188F-2953-8763-CD37EFF9E094}"/>
              </a:ext>
            </a:extLst>
          </p:cNvPr>
          <p:cNvSpPr>
            <a:spLocks noGrp="1"/>
          </p:cNvSpPr>
          <p:nvPr>
            <p:ph type="title"/>
          </p:nvPr>
        </p:nvSpPr>
        <p:spPr>
          <a:xfrm>
            <a:off x="1129553" y="511309"/>
            <a:ext cx="9577116" cy="1221957"/>
          </a:xfrm>
        </p:spPr>
        <p:txBody>
          <a:bodyPr vert="horz" lIns="91440" tIns="45720" rIns="91440" bIns="45720" rtlCol="0" anchor="ctr">
            <a:normAutofit/>
          </a:bodyPr>
          <a:lstStyle/>
          <a:p>
            <a:r>
              <a:rPr lang="en-US" b="1" dirty="0"/>
              <a:t>The chosen model: gbdt</a:t>
            </a:r>
          </a:p>
        </p:txBody>
      </p:sp>
      <p:cxnSp>
        <p:nvCxnSpPr>
          <p:cNvPr id="69" name="Straight Connector 68">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509C2C-1710-CBE0-91D3-8DFEEED9EF26}"/>
              </a:ext>
            </a:extLst>
          </p:cNvPr>
          <p:cNvSpPr>
            <a:spLocks noGrp="1"/>
          </p:cNvSpPr>
          <p:nvPr>
            <p:ph idx="1"/>
          </p:nvPr>
        </p:nvSpPr>
        <p:spPr>
          <a:xfrm>
            <a:off x="511825" y="2252268"/>
            <a:ext cx="5174438" cy="4224731"/>
          </a:xfrm>
        </p:spPr>
        <p:txBody>
          <a:bodyPr vert="horz" lIns="91440" tIns="45720" rIns="91440" bIns="45720" rtlCol="0" anchor="ctr">
            <a:normAutofit lnSpcReduction="10000"/>
          </a:bodyPr>
          <a:lstStyle/>
          <a:p>
            <a:pPr>
              <a:lnSpc>
                <a:spcPct val="100000"/>
              </a:lnSpc>
            </a:pPr>
            <a:r>
              <a:rPr lang="en-US" dirty="0"/>
              <a:t>Gradient Boosted Decision Trees (GBDT) is a valuable machine learning technique that uses multiple decision trees to learn from the mistakes of previous trees, thereby gradually increasing its accuracy by fixing the errors previously made (Ruchi, 2023).</a:t>
            </a:r>
          </a:p>
          <a:p>
            <a:pPr>
              <a:lnSpc>
                <a:spcPct val="100000"/>
              </a:lnSpc>
            </a:pPr>
            <a:r>
              <a:rPr lang="en-US" dirty="0"/>
              <a:t>Benefits:</a:t>
            </a:r>
          </a:p>
          <a:p>
            <a:pPr marL="285750" indent="-285750">
              <a:lnSpc>
                <a:spcPct val="100000"/>
              </a:lnSpc>
              <a:buFont typeface="Arial" panose="020B0604020202020204" pitchFamily="34" charset="0"/>
              <a:buChar char="•"/>
            </a:pPr>
            <a:r>
              <a:rPr lang="en-US" dirty="0"/>
              <a:t>Suitable for tabulated or structured data like our churn data.</a:t>
            </a:r>
          </a:p>
          <a:p>
            <a:pPr marL="285750" indent="-285750">
              <a:lnSpc>
                <a:spcPct val="100000"/>
              </a:lnSpc>
              <a:buFont typeface="Arial" panose="020B0604020202020204" pitchFamily="34" charset="0"/>
              <a:buChar char="•"/>
            </a:pPr>
            <a:r>
              <a:rPr lang="en-US" dirty="0"/>
              <a:t>Understands non-linear relationships within the data</a:t>
            </a:r>
          </a:p>
          <a:p>
            <a:pPr marL="285750" indent="-285750">
              <a:lnSpc>
                <a:spcPct val="100000"/>
              </a:lnSpc>
              <a:buFont typeface="Arial" panose="020B0604020202020204" pitchFamily="34" charset="0"/>
              <a:buChar char="•"/>
            </a:pPr>
            <a:r>
              <a:rPr lang="en-US" dirty="0"/>
              <a:t> The chances of overfitting are reduced due to the use of multiple trees</a:t>
            </a:r>
          </a:p>
          <a:p>
            <a:pPr marL="285750" indent="-285750">
              <a:lnSpc>
                <a:spcPct val="100000"/>
              </a:lnSpc>
              <a:buFont typeface="Arial" panose="020B0604020202020204" pitchFamily="34" charset="0"/>
              <a:buChar char="•"/>
            </a:pPr>
            <a:r>
              <a:rPr lang="en-US" dirty="0"/>
              <a:t>Handles outliers more efficiently.</a:t>
            </a:r>
          </a:p>
          <a:p>
            <a:pPr marL="285750" indent="-285750">
              <a:lnSpc>
                <a:spcPct val="100000"/>
              </a:lnSpc>
              <a:buFont typeface="Arial" panose="020B0604020202020204" pitchFamily="34" charset="0"/>
              <a:buChar char="•"/>
            </a:pPr>
            <a:r>
              <a:rPr lang="en-US" dirty="0"/>
              <a:t>Interpretability</a:t>
            </a:r>
          </a:p>
        </p:txBody>
      </p:sp>
      <p:cxnSp>
        <p:nvCxnSpPr>
          <p:cNvPr id="75" name="Straight Connector 74">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Object 3">
            <a:extLst>
              <a:ext uri="{FF2B5EF4-FFF2-40B4-BE49-F238E27FC236}">
                <a16:creationId xmlns:a16="http://schemas.microsoft.com/office/drawing/2014/main" id="{9840E2A7-E865-6764-025C-A2FBE6B404D5}"/>
              </a:ext>
            </a:extLst>
          </p:cNvPr>
          <p:cNvGraphicFramePr>
            <a:graphicFrameLocks noChangeAspect="1"/>
          </p:cNvGraphicFramePr>
          <p:nvPr>
            <p:extLst>
              <p:ext uri="{D42A27DB-BD31-4B8C-83A1-F6EECF244321}">
                <p14:modId xmlns:p14="http://schemas.microsoft.com/office/powerpoint/2010/main" val="2278707701"/>
              </p:ext>
            </p:extLst>
          </p:nvPr>
        </p:nvGraphicFramePr>
        <p:xfrm>
          <a:off x="5686263" y="2385318"/>
          <a:ext cx="6015970" cy="3647294"/>
        </p:xfrm>
        <a:graphic>
          <a:graphicData uri="http://schemas.openxmlformats.org/presentationml/2006/ole">
            <mc:AlternateContent xmlns:mc="http://schemas.openxmlformats.org/markup-compatibility/2006">
              <mc:Choice xmlns:v="urn:schemas-microsoft-com:vml" Requires="v">
                <p:oleObj name="Bitmap Image" r:id="rId5" imgW="12831282" imgH="7431042" progId="Paint.Picture">
                  <p:embed/>
                </p:oleObj>
              </mc:Choice>
              <mc:Fallback>
                <p:oleObj name="Bitmap Image" r:id="rId5" imgW="12831282" imgH="7431042" progId="Paint.Picture">
                  <p:embed/>
                  <p:pic>
                    <p:nvPicPr>
                      <p:cNvPr id="0" name=""/>
                      <p:cNvPicPr/>
                      <p:nvPr/>
                    </p:nvPicPr>
                    <p:blipFill>
                      <a:blip r:embed="rId6"/>
                      <a:stretch>
                        <a:fillRect/>
                      </a:stretch>
                    </p:blipFill>
                    <p:spPr>
                      <a:xfrm>
                        <a:off x="5686263" y="2385318"/>
                        <a:ext cx="6015970" cy="3647294"/>
                      </a:xfrm>
                      <a:prstGeom prst="rect">
                        <a:avLst/>
                      </a:prstGeom>
                    </p:spPr>
                  </p:pic>
                </p:oleObj>
              </mc:Fallback>
            </mc:AlternateContent>
          </a:graphicData>
        </a:graphic>
      </p:graphicFrame>
      <p:pic>
        <p:nvPicPr>
          <p:cNvPr id="8" name="The Chosen Model">
            <a:hlinkClick r:id="" action="ppaction://media"/>
            <a:extLst>
              <a:ext uri="{FF2B5EF4-FFF2-40B4-BE49-F238E27FC236}">
                <a16:creationId xmlns:a16="http://schemas.microsoft.com/office/drawing/2014/main" id="{F492A5D1-8522-4993-3B26-831E6DC85A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72429" y="342900"/>
            <a:ext cx="609600" cy="609600"/>
          </a:xfrm>
          <a:prstGeom prst="rect">
            <a:avLst/>
          </a:prstGeom>
        </p:spPr>
      </p:pic>
    </p:spTree>
    <p:extLst>
      <p:ext uri="{BB962C8B-B14F-4D97-AF65-F5344CB8AC3E}">
        <p14:creationId xmlns:p14="http://schemas.microsoft.com/office/powerpoint/2010/main" val="1244706424"/>
      </p:ext>
    </p:extLst>
  </p:cSld>
  <p:clrMapOvr>
    <a:masterClrMapping/>
  </p:clrMapOvr>
  <p:transition spd="slow" advTm="835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5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BAF480-BA4F-6C3C-7511-B5BA3C7DECAE}"/>
            </a:ext>
          </a:extLst>
        </p:cNvPr>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51DD5413-5F8E-4B09-B990-29FDD4128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B430A1C-15A3-4AA7-ABC8-F16741F7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F116A-42BC-D748-794E-AAD259242FFA}"/>
              </a:ext>
            </a:extLst>
          </p:cNvPr>
          <p:cNvSpPr>
            <a:spLocks noGrp="1"/>
          </p:cNvSpPr>
          <p:nvPr>
            <p:ph type="title"/>
          </p:nvPr>
        </p:nvSpPr>
        <p:spPr>
          <a:xfrm>
            <a:off x="1143000" y="475526"/>
            <a:ext cx="9906000" cy="1169127"/>
          </a:xfrm>
        </p:spPr>
        <p:txBody>
          <a:bodyPr vert="horz" lIns="91440" tIns="45720" rIns="91440" bIns="45720" rtlCol="0" anchor="ctr">
            <a:normAutofit/>
          </a:bodyPr>
          <a:lstStyle/>
          <a:p>
            <a:r>
              <a:rPr lang="en-US" sz="4100" b="1" dirty="0"/>
              <a:t>Confusion Matrix – GBDT Model</a:t>
            </a:r>
          </a:p>
        </p:txBody>
      </p:sp>
      <p:cxnSp>
        <p:nvCxnSpPr>
          <p:cNvPr id="69" name="Straight Connector 68">
            <a:extLst>
              <a:ext uri="{FF2B5EF4-FFF2-40B4-BE49-F238E27FC236}">
                <a16:creationId xmlns:a16="http://schemas.microsoft.com/office/drawing/2014/main" id="{AB4C33F9-075B-48EC-AC02-45F75240B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DD84450-8B7C-4676-9ED6-4162A982D6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03E0CD2-0A84-4AC1-AB7E-ECBF4C25D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A151C54-96A0-4453-9555-BC430F818D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C2ED542-EBDA-4FA7-9C90-E7711C43B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D440BA6-5EED-4D59-B6DC-39F739A7A4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2B4D47-4F40-C128-F208-6715E1EC41BC}"/>
              </a:ext>
            </a:extLst>
          </p:cNvPr>
          <p:cNvSpPr>
            <a:spLocks noGrp="1"/>
          </p:cNvSpPr>
          <p:nvPr>
            <p:ph idx="1"/>
          </p:nvPr>
        </p:nvSpPr>
        <p:spPr>
          <a:xfrm>
            <a:off x="454438" y="2009553"/>
            <a:ext cx="7242599" cy="1935801"/>
          </a:xfrm>
        </p:spPr>
        <p:txBody>
          <a:bodyPr vert="horz" lIns="91440" tIns="45720" rIns="91440" bIns="45720" rtlCol="0" anchor="ctr">
            <a:normAutofit/>
          </a:bodyPr>
          <a:lstStyle/>
          <a:p>
            <a:pPr>
              <a:lnSpc>
                <a:spcPct val="100000"/>
              </a:lnSpc>
            </a:pPr>
            <a:r>
              <a:rPr lang="en-US" sz="1700" dirty="0"/>
              <a:t>The GBDT model is highly effective, and using the test data, it correctly predicts that 324 subscribers are at high churn risk and 1016 subscribers are non-churners, with a reliable F1 score and recall scores. Also, 50 churned subscribers were not identified. This figure is relatively low compared to the correctly identified churn statuses. </a:t>
            </a:r>
          </a:p>
          <a:p>
            <a:pPr>
              <a:lnSpc>
                <a:spcPct val="100000"/>
              </a:lnSpc>
            </a:pPr>
            <a:r>
              <a:rPr lang="en-US" sz="1700" dirty="0"/>
              <a:t>These results also justify the chosen model to address this business case (Ahmed, 2024).</a:t>
            </a:r>
          </a:p>
        </p:txBody>
      </p:sp>
      <p:pic>
        <p:nvPicPr>
          <p:cNvPr id="10" name="Picture 9">
            <a:extLst>
              <a:ext uri="{FF2B5EF4-FFF2-40B4-BE49-F238E27FC236}">
                <a16:creationId xmlns:a16="http://schemas.microsoft.com/office/drawing/2014/main" id="{71612260-37CC-BF98-EDDF-F06F04617BFD}"/>
              </a:ext>
            </a:extLst>
          </p:cNvPr>
          <p:cNvPicPr>
            <a:picLocks noChangeAspect="1"/>
          </p:cNvPicPr>
          <p:nvPr/>
        </p:nvPicPr>
        <p:blipFill>
          <a:blip r:embed="rId5"/>
          <a:stretch>
            <a:fillRect/>
          </a:stretch>
        </p:blipFill>
        <p:spPr>
          <a:xfrm>
            <a:off x="7582236" y="2157794"/>
            <a:ext cx="4218973" cy="3511583"/>
          </a:xfrm>
          <a:prstGeom prst="rect">
            <a:avLst/>
          </a:prstGeom>
        </p:spPr>
      </p:pic>
      <p:graphicFrame>
        <p:nvGraphicFramePr>
          <p:cNvPr id="11" name="Table 10">
            <a:extLst>
              <a:ext uri="{FF2B5EF4-FFF2-40B4-BE49-F238E27FC236}">
                <a16:creationId xmlns:a16="http://schemas.microsoft.com/office/drawing/2014/main" id="{D302581F-F124-BA14-8B06-78DA2821DD2C}"/>
              </a:ext>
            </a:extLst>
          </p:cNvPr>
          <p:cNvGraphicFramePr>
            <a:graphicFrameLocks noGrp="1"/>
          </p:cNvGraphicFramePr>
          <p:nvPr>
            <p:extLst>
              <p:ext uri="{D42A27DB-BD31-4B8C-83A1-F6EECF244321}">
                <p14:modId xmlns:p14="http://schemas.microsoft.com/office/powerpoint/2010/main" val="1161287939"/>
              </p:ext>
            </p:extLst>
          </p:nvPr>
        </p:nvGraphicFramePr>
        <p:xfrm>
          <a:off x="454439" y="4107241"/>
          <a:ext cx="3906698" cy="1805094"/>
        </p:xfrm>
        <a:graphic>
          <a:graphicData uri="http://schemas.openxmlformats.org/drawingml/2006/table">
            <a:tbl>
              <a:tblPr>
                <a:tableStyleId>{9DCAF9ED-07DC-4A11-8D7F-57B35C25682E}</a:tableStyleId>
              </a:tblPr>
              <a:tblGrid>
                <a:gridCol w="922338">
                  <a:extLst>
                    <a:ext uri="{9D8B030D-6E8A-4147-A177-3AD203B41FA5}">
                      <a16:colId xmlns:a16="http://schemas.microsoft.com/office/drawing/2014/main" val="2865679373"/>
                    </a:ext>
                  </a:extLst>
                </a:gridCol>
                <a:gridCol w="2984360">
                  <a:extLst>
                    <a:ext uri="{9D8B030D-6E8A-4147-A177-3AD203B41FA5}">
                      <a16:colId xmlns:a16="http://schemas.microsoft.com/office/drawing/2014/main" val="1158760278"/>
                    </a:ext>
                  </a:extLst>
                </a:gridCol>
              </a:tblGrid>
              <a:tr h="185914">
                <a:tc>
                  <a:txBody>
                    <a:bodyPr/>
                    <a:lstStyle/>
                    <a:p>
                      <a:pPr algn="l" fontAlgn="b"/>
                      <a:r>
                        <a:rPr lang="en-US" sz="1100" b="1" u="none" strike="noStrike" dirty="0">
                          <a:effectLst/>
                        </a:rPr>
                        <a:t>Accuracy</a:t>
                      </a:r>
                      <a:endParaRPr lang="en-U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556606267"/>
                  </a:ext>
                </a:extLst>
              </a:tr>
              <a:tr h="185914">
                <a:tc>
                  <a:txBody>
                    <a:bodyPr/>
                    <a:lstStyle/>
                    <a:p>
                      <a:pPr algn="l" fontAlgn="b"/>
                      <a:r>
                        <a:rPr lang="en-US" sz="1100" u="none" strike="noStrike">
                          <a:effectLst/>
                        </a:rPr>
                        <a:t> </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(1016+324)/(1016+324+50+19)=1340/1409≈95.1</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588090972"/>
                  </a:ext>
                </a:extLst>
              </a:tr>
              <a:tr h="185914">
                <a:tc>
                  <a:txBody>
                    <a:bodyPr/>
                    <a:lstStyle/>
                    <a:p>
                      <a:pPr algn="l" fontAlgn="b"/>
                      <a:r>
                        <a:rPr lang="en-US" sz="1100" b="1" u="none" strike="noStrike" dirty="0">
                          <a:effectLst/>
                        </a:rPr>
                        <a:t>Precision (Churn)</a:t>
                      </a:r>
                      <a:endParaRPr lang="en-U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76816729"/>
                  </a:ext>
                </a:extLst>
              </a:tr>
              <a:tr h="185914">
                <a:tc>
                  <a:txBody>
                    <a:bodyPr/>
                    <a:lstStyle/>
                    <a:p>
                      <a:pPr algn="l" fontAlgn="b"/>
                      <a:r>
                        <a:rPr lang="en-US" sz="1100" u="none" strike="noStrike">
                          <a:effectLst/>
                        </a:rPr>
                        <a:t> </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324/(324+19)≈94.45 → When the model predicts churn, it's right ~94% of the time.</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74875482"/>
                  </a:ext>
                </a:extLst>
              </a:tr>
              <a:tr h="185914">
                <a:tc>
                  <a:txBody>
                    <a:bodyPr/>
                    <a:lstStyle/>
                    <a:p>
                      <a:pPr algn="l" fontAlgn="b"/>
                      <a:r>
                        <a:rPr lang="en-US" sz="1100" b="1" u="none" strike="noStrike" dirty="0">
                          <a:effectLst/>
                        </a:rPr>
                        <a:t>Recall (Churn)</a:t>
                      </a:r>
                      <a:endParaRPr lang="en-U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24009027"/>
                  </a:ext>
                </a:extLst>
              </a:tr>
              <a:tr h="185914">
                <a:tc>
                  <a:txBody>
                    <a:bodyPr/>
                    <a:lstStyle/>
                    <a:p>
                      <a:pPr algn="l" fontAlgn="b"/>
                      <a:r>
                        <a:rPr lang="en-US" sz="1100" u="none" strike="noStrike" dirty="0">
                          <a:effectLst/>
                        </a:rPr>
                        <a:t> </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324/(324+50)≈86.6 → It correctly identifies ~87% of actual churners.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85837152"/>
                  </a:ext>
                </a:extLst>
              </a:tr>
              <a:tr h="185914">
                <a:tc>
                  <a:txBody>
                    <a:bodyPr/>
                    <a:lstStyle/>
                    <a:p>
                      <a:pPr algn="l" fontAlgn="b"/>
                      <a:r>
                        <a:rPr lang="en-US" sz="1100" b="1" u="none" strike="noStrike" dirty="0">
                          <a:effectLst/>
                        </a:rPr>
                        <a:t>F1 Score (Churn)</a:t>
                      </a:r>
                      <a:endParaRPr lang="en-U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dirty="0">
                          <a:effectLst/>
                        </a:rPr>
                        <a:t>Harmonic mean of precision and recall:</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62286455"/>
                  </a:ext>
                </a:extLst>
              </a:tr>
              <a:tr h="185914">
                <a:tc>
                  <a:txBody>
                    <a:bodyPr/>
                    <a:lstStyle/>
                    <a:p>
                      <a:pPr algn="l" fontAlgn="b"/>
                      <a:r>
                        <a:rPr lang="en-US" sz="1100" u="none" strike="noStrike">
                          <a:effectLst/>
                        </a:rPr>
                        <a:t> </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dirty="0">
                          <a:effectLst/>
                        </a:rPr>
                        <a:t>F1≈90.35</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03435038"/>
                  </a:ext>
                </a:extLst>
              </a:tr>
            </a:tbl>
          </a:graphicData>
        </a:graphic>
      </p:graphicFrame>
      <p:graphicFrame>
        <p:nvGraphicFramePr>
          <p:cNvPr id="6" name="Table 5">
            <a:extLst>
              <a:ext uri="{FF2B5EF4-FFF2-40B4-BE49-F238E27FC236}">
                <a16:creationId xmlns:a16="http://schemas.microsoft.com/office/drawing/2014/main" id="{5CC8B83F-1CBE-A1AB-EBD7-056A9C636F27}"/>
              </a:ext>
            </a:extLst>
          </p:cNvPr>
          <p:cNvGraphicFramePr>
            <a:graphicFrameLocks noGrp="1"/>
          </p:cNvGraphicFramePr>
          <p:nvPr>
            <p:extLst>
              <p:ext uri="{D42A27DB-BD31-4B8C-83A1-F6EECF244321}">
                <p14:modId xmlns:p14="http://schemas.microsoft.com/office/powerpoint/2010/main" val="1798743811"/>
              </p:ext>
            </p:extLst>
          </p:nvPr>
        </p:nvGraphicFramePr>
        <p:xfrm>
          <a:off x="4452416" y="5273284"/>
          <a:ext cx="3038541" cy="712058"/>
        </p:xfrm>
        <a:graphic>
          <a:graphicData uri="http://schemas.openxmlformats.org/drawingml/2006/table">
            <a:tbl>
              <a:tblPr>
                <a:tableStyleId>{9DCAF9ED-07DC-4A11-8D7F-57B35C25682E}</a:tableStyleId>
              </a:tblPr>
              <a:tblGrid>
                <a:gridCol w="902625">
                  <a:extLst>
                    <a:ext uri="{9D8B030D-6E8A-4147-A177-3AD203B41FA5}">
                      <a16:colId xmlns:a16="http://schemas.microsoft.com/office/drawing/2014/main" val="3818384831"/>
                    </a:ext>
                  </a:extLst>
                </a:gridCol>
                <a:gridCol w="1081363">
                  <a:extLst>
                    <a:ext uri="{9D8B030D-6E8A-4147-A177-3AD203B41FA5}">
                      <a16:colId xmlns:a16="http://schemas.microsoft.com/office/drawing/2014/main" val="1669928421"/>
                    </a:ext>
                  </a:extLst>
                </a:gridCol>
                <a:gridCol w="1054553">
                  <a:extLst>
                    <a:ext uri="{9D8B030D-6E8A-4147-A177-3AD203B41FA5}">
                      <a16:colId xmlns:a16="http://schemas.microsoft.com/office/drawing/2014/main" val="2330659936"/>
                    </a:ext>
                  </a:extLst>
                </a:gridCol>
              </a:tblGrid>
              <a:tr h="112455">
                <a:tc>
                  <a:txBody>
                    <a:bodyPr/>
                    <a:lstStyle/>
                    <a:p>
                      <a:pPr algn="ctr" fontAlgn="ctr"/>
                      <a:r>
                        <a:rPr lang="en-US" sz="1100" u="none" strike="noStrike">
                          <a:effectLst/>
                        </a:rPr>
                        <a:t> </a:t>
                      </a:r>
                      <a:endParaRPr lang="en-US" sz="1100" b="1"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en-US" sz="1100" b="1" u="none" strike="noStrike" dirty="0">
                          <a:effectLst/>
                        </a:rPr>
                        <a:t>Predicted: No Churn</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r>
                        <a:rPr lang="en-US" sz="1100" b="1" u="none" strike="noStrike" dirty="0">
                          <a:effectLst/>
                        </a:rPr>
                        <a:t>Predicted: Churn</a:t>
                      </a:r>
                      <a:endParaRPr lang="en-US" sz="1100" b="1"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81737428"/>
                  </a:ext>
                </a:extLst>
              </a:tr>
              <a:tr h="320936">
                <a:tc>
                  <a:txBody>
                    <a:bodyPr/>
                    <a:lstStyle/>
                    <a:p>
                      <a:pPr algn="l" fontAlgn="ctr"/>
                      <a:r>
                        <a:rPr lang="en-US" sz="1100" b="1" u="none" strike="noStrike" dirty="0">
                          <a:effectLst/>
                        </a:rPr>
                        <a:t>Actual: No Churn</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dirty="0">
                          <a:effectLst/>
                        </a:rPr>
                        <a:t>1016 (True Negative)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dirty="0">
                          <a:effectLst/>
                        </a:rPr>
                        <a:t>19 (False Positive)</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627391706"/>
                  </a:ext>
                </a:extLst>
              </a:tr>
              <a:tr h="213957">
                <a:tc>
                  <a:txBody>
                    <a:bodyPr/>
                    <a:lstStyle/>
                    <a:p>
                      <a:pPr algn="l" fontAlgn="ctr"/>
                      <a:r>
                        <a:rPr lang="en-US" sz="1100" b="1" u="none" strike="noStrike" dirty="0">
                          <a:effectLst/>
                        </a:rPr>
                        <a:t>Actual: Churn</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a:effectLst/>
                        </a:rPr>
                        <a:t>50 (False Negative)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dirty="0">
                          <a:effectLst/>
                        </a:rPr>
                        <a:t>324 (True Positive)</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118619836"/>
                  </a:ext>
                </a:extLst>
              </a:tr>
            </a:tbl>
          </a:graphicData>
        </a:graphic>
      </p:graphicFrame>
      <p:pic>
        <p:nvPicPr>
          <p:cNvPr id="12" name="Confusion Matrix">
            <a:hlinkClick r:id="" action="ppaction://media"/>
            <a:extLst>
              <a:ext uri="{FF2B5EF4-FFF2-40B4-BE49-F238E27FC236}">
                <a16:creationId xmlns:a16="http://schemas.microsoft.com/office/drawing/2014/main" id="{2279FE35-D41F-70AC-9600-7CD5DE73AA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59156" y="327285"/>
            <a:ext cx="609600" cy="609600"/>
          </a:xfrm>
          <a:prstGeom prst="rect">
            <a:avLst/>
          </a:prstGeom>
        </p:spPr>
      </p:pic>
    </p:spTree>
    <p:extLst>
      <p:ext uri="{BB962C8B-B14F-4D97-AF65-F5344CB8AC3E}">
        <p14:creationId xmlns:p14="http://schemas.microsoft.com/office/powerpoint/2010/main" val="1148607804"/>
      </p:ext>
    </p:extLst>
  </p:cSld>
  <p:clrMapOvr>
    <a:masterClrMapping/>
  </p:clrMapOvr>
  <p:transition spd="slow" advTm="8815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5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5FDEF5-6F76-3B98-0C65-C773DB8C7D5F}"/>
            </a:ext>
          </a:extLst>
        </p:cNvPr>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4" name="Rectangle 93">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FBFBD-F91A-4801-5498-D9143ABD864C}"/>
              </a:ext>
            </a:extLst>
          </p:cNvPr>
          <p:cNvSpPr>
            <a:spLocks noGrp="1"/>
          </p:cNvSpPr>
          <p:nvPr>
            <p:ph type="title"/>
          </p:nvPr>
        </p:nvSpPr>
        <p:spPr>
          <a:xfrm>
            <a:off x="4879736" y="265592"/>
            <a:ext cx="6238688" cy="1382233"/>
          </a:xfrm>
        </p:spPr>
        <p:txBody>
          <a:bodyPr vert="horz" lIns="91440" tIns="45720" rIns="91440" bIns="45720" rtlCol="0" anchor="ctr">
            <a:normAutofit/>
          </a:bodyPr>
          <a:lstStyle/>
          <a:p>
            <a:r>
              <a:rPr lang="en-US" b="1" dirty="0"/>
              <a:t>Business Value &amp; Financial Impact</a:t>
            </a:r>
          </a:p>
        </p:txBody>
      </p:sp>
      <p:pic>
        <p:nvPicPr>
          <p:cNvPr id="25" name="Picture Placeholder 6" descr="A city skyline">
            <a:extLst>
              <a:ext uri="{FF2B5EF4-FFF2-40B4-BE49-F238E27FC236}">
                <a16:creationId xmlns:a16="http://schemas.microsoft.com/office/drawing/2014/main" id="{6F33C987-4BBD-354B-0841-BFEF11F0E5F2}"/>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t="46709" r="1"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F4D3DB1B-3DEB-A65C-5BBF-BAD0050A19EC}"/>
              </a:ext>
            </a:extLst>
          </p:cNvPr>
          <p:cNvSpPr>
            <a:spLocks noGrp="1"/>
          </p:cNvSpPr>
          <p:nvPr>
            <p:ph idx="1"/>
          </p:nvPr>
        </p:nvSpPr>
        <p:spPr>
          <a:xfrm>
            <a:off x="4433604" y="1527349"/>
            <a:ext cx="7109554" cy="4692581"/>
          </a:xfrm>
        </p:spPr>
        <p:txBody>
          <a:bodyPr vert="horz" lIns="91440" tIns="45720" rIns="91440" bIns="45720" rtlCol="0">
            <a:normAutofit/>
          </a:bodyPr>
          <a:lstStyle/>
          <a:p>
            <a:pPr marL="285750" indent="-228600">
              <a:lnSpc>
                <a:spcPct val="90000"/>
              </a:lnSpc>
              <a:buFont typeface="Arial" panose="020B0604020202020204" pitchFamily="34" charset="0"/>
              <a:buChar char="•"/>
            </a:pPr>
            <a:r>
              <a:rPr lang="en-US" sz="1500" dirty="0"/>
              <a:t>Reduce Income Leakage – If we continue at the current churn rate, the company will lose about $426,000 monthly in revenue. However, when these subscribers are proactively retained, the company may earn as much as  $1,348,000 in revenue monthly.</a:t>
            </a:r>
          </a:p>
          <a:p>
            <a:pPr marL="285750" indent="-228600">
              <a:lnSpc>
                <a:spcPct val="90000"/>
              </a:lnSpc>
              <a:buFont typeface="Arial" panose="020B0604020202020204" pitchFamily="34" charset="0"/>
              <a:buChar char="•"/>
            </a:pPr>
            <a:r>
              <a:rPr lang="en-US" sz="1500" dirty="0"/>
              <a:t>Cost-Saving – It costs 5 to 8 times more to gain a new subscriber than to retain existing ones. Predicting possible churn outcomes and employing retention strategies can save the company millions of dollars.</a:t>
            </a:r>
          </a:p>
          <a:p>
            <a:pPr marL="285750" indent="-228600">
              <a:lnSpc>
                <a:spcPct val="90000"/>
              </a:lnSpc>
              <a:buFont typeface="Arial" panose="020B0604020202020204" pitchFamily="34" charset="0"/>
              <a:buChar char="•"/>
            </a:pPr>
            <a:r>
              <a:rPr lang="en-US" sz="1500" dirty="0"/>
              <a:t>Competitive advantage – with an accuracy score of 93%, predictions can target high churn risk subscribers with special offers, retention plans, and loyalty programs.</a:t>
            </a:r>
          </a:p>
          <a:p>
            <a:pPr marL="285750" indent="-228600">
              <a:lnSpc>
                <a:spcPct val="90000"/>
              </a:lnSpc>
              <a:buFont typeface="Arial" panose="020B0604020202020204" pitchFamily="34" charset="0"/>
              <a:buChar char="•"/>
            </a:pPr>
            <a:r>
              <a:rPr lang="en-US" sz="1500" dirty="0"/>
              <a:t>Market share – As subscribers are retained and new clients are gained, the company’s market share in the telecommunication industry is maintained and expanded for higher profitability and long-term sustainability.</a:t>
            </a:r>
          </a:p>
          <a:p>
            <a:pPr marL="285750" indent="-228600">
              <a:lnSpc>
                <a:spcPct val="90000"/>
              </a:lnSpc>
              <a:buFont typeface="Arial" panose="020B0604020202020204" pitchFamily="34" charset="0"/>
              <a:buChar char="•"/>
            </a:pPr>
            <a:r>
              <a:rPr lang="en-US" sz="1500" dirty="0"/>
              <a:t>Interactive Dashboards &amp; Reports – User-friendly and intuitive displays, suitable for non-expert users to make fast and agile decisions. </a:t>
            </a:r>
          </a:p>
          <a:p>
            <a:pPr marL="285750" indent="-228600">
              <a:lnSpc>
                <a:spcPct val="90000"/>
              </a:lnSpc>
              <a:buFont typeface="Arial" panose="020B0604020202020204" pitchFamily="34" charset="0"/>
              <a:buChar char="•"/>
            </a:pPr>
            <a:r>
              <a:rPr lang="en-US" sz="1500" dirty="0"/>
              <a:t>Improved Resource Allocation – instead of exerting much energy on gaining new subscribers with marketing efforts, more of these resources can be channeled towards nurturing existing subscribers (Pandey, 2024)</a:t>
            </a:r>
          </a:p>
        </p:txBody>
      </p:sp>
      <p:cxnSp>
        <p:nvCxnSpPr>
          <p:cNvPr id="96" name="Straight Connector 95">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Business value">
            <a:hlinkClick r:id="" action="ppaction://media"/>
            <a:extLst>
              <a:ext uri="{FF2B5EF4-FFF2-40B4-BE49-F238E27FC236}">
                <a16:creationId xmlns:a16="http://schemas.microsoft.com/office/drawing/2014/main" id="{5D14CDC9-2BF4-187F-73ED-B1783E87FB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33558" y="364503"/>
            <a:ext cx="609600" cy="609600"/>
          </a:xfrm>
          <a:prstGeom prst="rect">
            <a:avLst/>
          </a:prstGeom>
        </p:spPr>
      </p:pic>
    </p:spTree>
    <p:extLst>
      <p:ext uri="{BB962C8B-B14F-4D97-AF65-F5344CB8AC3E}">
        <p14:creationId xmlns:p14="http://schemas.microsoft.com/office/powerpoint/2010/main" val="1656903784"/>
      </p:ext>
    </p:extLst>
  </p:cSld>
  <p:clrMapOvr>
    <a:masterClrMapping/>
  </p:clrMapOvr>
  <p:transition spd="slow" advTm="16006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5B1597-841C-8834-C0C9-68AD6AB7BB95}"/>
            </a:ext>
          </a:extLst>
        </p:cNvPr>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05F80-83D9-6C2E-4519-A58C889FD042}"/>
              </a:ext>
            </a:extLst>
          </p:cNvPr>
          <p:cNvSpPr>
            <a:spLocks noGrp="1"/>
          </p:cNvSpPr>
          <p:nvPr>
            <p:ph type="title"/>
          </p:nvPr>
        </p:nvSpPr>
        <p:spPr>
          <a:xfrm>
            <a:off x="5115464" y="378392"/>
            <a:ext cx="6427694" cy="1380744"/>
          </a:xfrm>
        </p:spPr>
        <p:txBody>
          <a:bodyPr vert="horz" lIns="91440" tIns="45720" rIns="91440" bIns="45720" rtlCol="0" anchor="ctr">
            <a:normAutofit/>
          </a:bodyPr>
          <a:lstStyle/>
          <a:p>
            <a:r>
              <a:rPr lang="en-US" b="1" dirty="0"/>
              <a:t>Recommendations</a:t>
            </a:r>
          </a:p>
        </p:txBody>
      </p:sp>
      <p:sp>
        <p:nvSpPr>
          <p:cNvPr id="3" name="Content Placeholder 2">
            <a:extLst>
              <a:ext uri="{FF2B5EF4-FFF2-40B4-BE49-F238E27FC236}">
                <a16:creationId xmlns:a16="http://schemas.microsoft.com/office/drawing/2014/main" id="{EC2E23DC-DECB-3834-04D3-BDA61506D2AE}"/>
              </a:ext>
            </a:extLst>
          </p:cNvPr>
          <p:cNvSpPr>
            <a:spLocks noGrp="1"/>
          </p:cNvSpPr>
          <p:nvPr>
            <p:ph idx="1"/>
          </p:nvPr>
        </p:nvSpPr>
        <p:spPr>
          <a:xfrm>
            <a:off x="4858121" y="1781129"/>
            <a:ext cx="6481170" cy="4649816"/>
          </a:xfrm>
        </p:spPr>
        <p:txBody>
          <a:bodyPr vert="horz" lIns="91440" tIns="45720" rIns="91440" bIns="45720" rtlCol="0" anchor="ctr">
            <a:normAutofit/>
          </a:bodyPr>
          <a:lstStyle/>
          <a:p>
            <a:pPr marL="285750" indent="-228600">
              <a:lnSpc>
                <a:spcPct val="100000"/>
              </a:lnSpc>
              <a:buFont typeface="Arial" panose="020B0604020202020204" pitchFamily="34" charset="0"/>
              <a:buChar char="•"/>
            </a:pPr>
            <a:r>
              <a:rPr lang="en-US" dirty="0"/>
              <a:t>Based on the benefits outlined in this presentation, we suggest that the subscriber churn prediction model (GBDT) be deployed and integrated with the company’s existing CRM and Business Intelligence tools with real-time churn notifications.</a:t>
            </a:r>
          </a:p>
          <a:p>
            <a:pPr marL="285750" indent="-228600">
              <a:lnSpc>
                <a:spcPct val="100000"/>
              </a:lnSpc>
              <a:buFont typeface="Arial" panose="020B0604020202020204" pitchFamily="34" charset="0"/>
              <a:buChar char="•"/>
            </a:pPr>
            <a:r>
              <a:rPr lang="en-US" dirty="0"/>
              <a:t>Use the churn model outcomes and customer lifetime values (CLTV) to segment and target high churn risk subscribers with personalized retention efforts.</a:t>
            </a:r>
          </a:p>
          <a:p>
            <a:pPr marL="285750" indent="-228600">
              <a:lnSpc>
                <a:spcPct val="100000"/>
              </a:lnSpc>
              <a:buFont typeface="Arial" panose="020B0604020202020204" pitchFamily="34" charset="0"/>
              <a:buChar char="•"/>
            </a:pPr>
            <a:r>
              <a:rPr lang="en-US" dirty="0"/>
              <a:t>Implement live support agents and chatbots to improve customer experience.</a:t>
            </a:r>
          </a:p>
          <a:p>
            <a:pPr marL="285750" indent="-228600">
              <a:lnSpc>
                <a:spcPct val="100000"/>
              </a:lnSpc>
              <a:buFont typeface="Arial" panose="020B0604020202020204" pitchFamily="34" charset="0"/>
              <a:buChar char="•"/>
            </a:pPr>
            <a:r>
              <a:rPr lang="en-US" dirty="0"/>
              <a:t>Consistently track KPIs such as churn value, CLTV, and customer satisfaction for continuous improvements.</a:t>
            </a:r>
          </a:p>
          <a:p>
            <a:pPr marL="285750" indent="-228600">
              <a:lnSpc>
                <a:spcPct val="100000"/>
              </a:lnSpc>
              <a:buFont typeface="Arial" panose="020B0604020202020204" pitchFamily="34" charset="0"/>
              <a:buChar char="•"/>
            </a:pPr>
            <a:r>
              <a:rPr lang="en-US" dirty="0"/>
              <a:t>Invest in subscriber feedback systems, such as surveys, to monitor customer satisfaction levels, service issues, and competitor trends for improved customer experience.	</a:t>
            </a:r>
          </a:p>
        </p:txBody>
      </p:sp>
      <p:pic>
        <p:nvPicPr>
          <p:cNvPr id="25" name="Picture Placeholder 6" descr="A city skyline">
            <a:extLst>
              <a:ext uri="{FF2B5EF4-FFF2-40B4-BE49-F238E27FC236}">
                <a16:creationId xmlns:a16="http://schemas.microsoft.com/office/drawing/2014/main" id="{390AD9E9-17CD-45B0-5FA9-36424FB83D49}"/>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t="47714"/>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69" name="Straight Connector 68">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Recommendations">
            <a:hlinkClick r:id="" action="ppaction://media"/>
            <a:extLst>
              <a:ext uri="{FF2B5EF4-FFF2-40B4-BE49-F238E27FC236}">
                <a16:creationId xmlns:a16="http://schemas.microsoft.com/office/drawing/2014/main" id="{DC7DD798-25B2-9BFC-597F-21963CFBB6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69627" y="295619"/>
            <a:ext cx="609600" cy="609600"/>
          </a:xfrm>
          <a:prstGeom prst="rect">
            <a:avLst/>
          </a:prstGeom>
        </p:spPr>
      </p:pic>
    </p:spTree>
    <p:extLst>
      <p:ext uri="{BB962C8B-B14F-4D97-AF65-F5344CB8AC3E}">
        <p14:creationId xmlns:p14="http://schemas.microsoft.com/office/powerpoint/2010/main" val="2622040197"/>
      </p:ext>
    </p:extLst>
  </p:cSld>
  <p:clrMapOvr>
    <a:masterClrMapping/>
  </p:clrMapOvr>
  <p:transition spd="slow" advTm="821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{EFC6FB1D-E8A2-48ED-B18B-99BCA52639F1}tf22797433_win32</Template>
  <TotalTime>2359</TotalTime>
  <Words>2437</Words>
  <Application>Microsoft Office PowerPoint</Application>
  <PresentationFormat>Widescreen</PresentationFormat>
  <Paragraphs>113</Paragraphs>
  <Slides>11</Slides>
  <Notes>11</Notes>
  <HiddenSlides>0</HiddenSlides>
  <MMClips>11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1" baseType="lpstr">
      <vt:lpstr>Aptos</vt:lpstr>
      <vt:lpstr>Aptos Narrow</vt:lpstr>
      <vt:lpstr>Arial</vt:lpstr>
      <vt:lpstr>Calibri</vt:lpstr>
      <vt:lpstr>Lato Extended</vt:lpstr>
      <vt:lpstr>Neue Haas Grotesk Text Pro</vt:lpstr>
      <vt:lpstr>Univers Condensed Light</vt:lpstr>
      <vt:lpstr>Walbaum Display Light</vt:lpstr>
      <vt:lpstr>AngleLinesVTI</vt:lpstr>
      <vt:lpstr>Paintbrush Picture</vt:lpstr>
      <vt:lpstr>PowerPoint Presentation</vt:lpstr>
      <vt:lpstr>INTRODUCTION</vt:lpstr>
      <vt:lpstr>Business problem</vt:lpstr>
      <vt:lpstr>DATA COLLECTION &amp; PREPROCESSING</vt:lpstr>
      <vt:lpstr>THE SOLUTION: SUBSCRIBER CHURN PREDICTION</vt:lpstr>
      <vt:lpstr>The chosen model: gbdt</vt:lpstr>
      <vt:lpstr>Confusion Matrix – GBDT Model</vt:lpstr>
      <vt:lpstr>Business Value &amp; Financial Impact</vt:lpstr>
      <vt:lpstr>Recommendations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Voke Harrison Edafejimue</dc:creator>
  <cp:lastModifiedBy>Voke Harrison Edafejimue</cp:lastModifiedBy>
  <cp:revision>98</cp:revision>
  <dcterms:created xsi:type="dcterms:W3CDTF">2025-04-21T14:33:37Z</dcterms:created>
  <dcterms:modified xsi:type="dcterms:W3CDTF">2025-04-24T03:01:06Z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